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77" r:id="rId3"/>
    <p:sldId id="281" r:id="rId4"/>
    <p:sldId id="274" r:id="rId5"/>
    <p:sldId id="282" r:id="rId6"/>
    <p:sldId id="285" r:id="rId7"/>
    <p:sldId id="295" r:id="rId8"/>
    <p:sldId id="296" r:id="rId9"/>
    <p:sldId id="297" r:id="rId10"/>
    <p:sldId id="301" r:id="rId11"/>
    <p:sldId id="300" r:id="rId12"/>
    <p:sldId id="308" r:id="rId13"/>
    <p:sldId id="309" r:id="rId14"/>
    <p:sldId id="305" r:id="rId15"/>
    <p:sldId id="303" r:id="rId16"/>
    <p:sldId id="306" r:id="rId17"/>
    <p:sldId id="286" r:id="rId18"/>
    <p:sldId id="287" r:id="rId19"/>
    <p:sldId id="289" r:id="rId20"/>
    <p:sldId id="290" r:id="rId21"/>
    <p:sldId id="293" r:id="rId22"/>
    <p:sldId id="294" r:id="rId23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65973" autoAdjust="0"/>
  </p:normalViewPr>
  <p:slideViewPr>
    <p:cSldViewPr>
      <p:cViewPr>
        <p:scale>
          <a:sx n="71" d="100"/>
          <a:sy n="71" d="100"/>
        </p:scale>
        <p:origin x="-360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DD43D-D36A-4164-8763-6C087B827B2E}" type="datetimeFigureOut">
              <a:rPr lang="ru-RU" smtClean="0"/>
              <a:pPr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33F25-307C-4DD3-9E95-BB4F669A09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00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33F25-307C-4DD3-9E95-BB4F669A09D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992BF-D173-4268-99A2-72A56339FD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23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53C82D-383D-4ED9-8F82-8FE69B7789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8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93C2D3-8351-483E-958D-322F97DDA7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86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6649B-BF74-42B1-AE4C-130C8D61A0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2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53137-85AF-4D08-9628-4E6670E0D6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600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FD847-60A0-4BC3-9F39-C35D57D12E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0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4DB256-5AA8-4B82-8922-557738963A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84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59F5D-DDA5-4C95-8882-9C9B575CBA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36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B451E-06D4-4822-AD8A-AAAC0883B2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5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1953A-98E8-4820-9728-ECBCB9F2C5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04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CAD721-70B5-4B06-963F-40E59AEE95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2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5AFEC8-1328-4DE5-BEFB-49ABA20D6B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1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/>
            </a:r>
            <a:br>
              <a:rPr lang="ru-RU" b="1" dirty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381000" y="5989638"/>
            <a:ext cx="853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524000" y="2133600"/>
            <a:ext cx="67818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/>
            </a:r>
            <a:br>
              <a:rPr lang="ru-RU" sz="4400" b="1">
                <a:solidFill>
                  <a:schemeClr val="tx2"/>
                </a:solidFill>
              </a:rPr>
            </a:b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1143000" y="2133600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2400" dirty="0"/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066800" y="1181650"/>
            <a:ext cx="7239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«Формирование </a:t>
            </a:r>
            <a:b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лексико-грамматических представлений 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 детей с ОНР через систему развивающих игр»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71600" y="0"/>
            <a:ext cx="6248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"Найди по цвету"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143000"/>
            <a:ext cx="830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1450" indent="-812800" eaLnBrk="1" hangingPunct="1"/>
            <a:r>
              <a:rPr lang="ru-RU" sz="2400" b="1" dirty="0" smtClean="0">
                <a:solidFill>
                  <a:srgbClr val="3333CC"/>
                </a:solidFill>
              </a:rPr>
              <a:t>Цель: закрепление согласования прилагательного с существительным в роде и числе.</a:t>
            </a:r>
          </a:p>
          <a:p>
            <a:pPr marL="1441450" indent="-812800" eaLnBrk="1" hangingPunct="1"/>
            <a:r>
              <a:rPr lang="ru-RU" sz="2400" b="1" dirty="0" smtClean="0">
                <a:solidFill>
                  <a:srgbClr val="3333CC"/>
                </a:solidFill>
              </a:rPr>
              <a:t> Например: </a:t>
            </a:r>
          </a:p>
          <a:p>
            <a:pPr marL="1441450" indent="-812800" eaLnBrk="1" hangingPunct="1"/>
            <a:r>
              <a:rPr lang="en-US" sz="2400" b="1" dirty="0" smtClean="0">
                <a:solidFill>
                  <a:srgbClr val="3333CC"/>
                </a:solidFill>
                <a:latin typeface="Corbel" pitchFamily="34" charset="0"/>
              </a:rPr>
              <a:t>                     </a:t>
            </a:r>
            <a:r>
              <a:rPr lang="ru-RU" sz="2400" b="1" dirty="0" smtClean="0">
                <a:solidFill>
                  <a:srgbClr val="3333CC"/>
                </a:solidFill>
              </a:rPr>
              <a:t>Красное - яблоко, кресло, платье. </a:t>
            </a:r>
          </a:p>
          <a:p>
            <a:pPr marL="1441450" indent="-812800" eaLnBrk="1" hangingPunct="1"/>
            <a:r>
              <a:rPr lang="en-US" sz="2400" b="1" dirty="0" smtClean="0">
                <a:solidFill>
                  <a:srgbClr val="3333CC"/>
                </a:solidFill>
                <a:latin typeface="Corbel" pitchFamily="34" charset="0"/>
              </a:rPr>
              <a:t>                     </a:t>
            </a:r>
            <a:r>
              <a:rPr lang="ru-RU" sz="2400" b="1" dirty="0" smtClean="0">
                <a:solidFill>
                  <a:srgbClr val="3333CC"/>
                </a:solidFill>
              </a:rPr>
              <a:t>Желтая - репа, краска, сумка. </a:t>
            </a:r>
          </a:p>
          <a:p>
            <a:pPr marL="1441450" indent="-812800" eaLnBrk="1" hangingPunct="1"/>
            <a:r>
              <a:rPr lang="en-US" sz="2400" b="1" dirty="0" smtClean="0">
                <a:solidFill>
                  <a:srgbClr val="3333CC"/>
                </a:solidFill>
                <a:latin typeface="Corbel" pitchFamily="34" charset="0"/>
              </a:rPr>
              <a:t>                     </a:t>
            </a:r>
            <a:r>
              <a:rPr lang="ru-RU" sz="2400" b="1" dirty="0" smtClean="0">
                <a:solidFill>
                  <a:srgbClr val="3333CC"/>
                </a:solidFill>
              </a:rPr>
              <a:t>Синий - василек, баклажан, карандаш</a:t>
            </a:r>
          </a:p>
          <a:p>
            <a:pPr marL="1441450" indent="-812800" eaLnBrk="1" hangingPunct="1"/>
            <a:r>
              <a:rPr lang="ru-RU" sz="2400" b="1" dirty="0" smtClean="0">
                <a:solidFill>
                  <a:srgbClr val="3333CC"/>
                </a:solidFill>
              </a:rPr>
              <a:t>		  Желтый – лимон, бант, </a:t>
            </a:r>
            <a:endParaRPr lang="ru-RU" sz="2400" dirty="0"/>
          </a:p>
        </p:txBody>
      </p:sp>
      <p:pic>
        <p:nvPicPr>
          <p:cNvPr id="7" name="Picture 4" descr="logoped5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267200"/>
            <a:ext cx="5867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"Магазин посуды"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8580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   расширение словаря, развитие  умения  подбирать обобщающее слово, развитие   речевого внимания.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этой игры лучше использовать настоящую посуду.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Давай поиграем в магазин. Я буду покупателем, а ты продавцом.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Мне  нужна посуда для супа - супница.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салата - салатница;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 для хлеба - хлебница;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молока - молочник;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масла – маслёнка;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конфет 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конфетница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сухарей – сухарница;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соли - солонка;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посуда для сахара - сахарница.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 проговаривания всей имеющейся посуды, можно поменяться ролями. Наша задача побуждать ребёнка произносить названия посуды самостоятельно.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logoped5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981200"/>
            <a:ext cx="3429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/>
            </a:r>
            <a:br>
              <a:rPr lang="ru-RU" b="1" dirty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381000" y="5989638"/>
            <a:ext cx="853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524000" y="2133600"/>
            <a:ext cx="67818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/>
            </a:r>
            <a:br>
              <a:rPr lang="ru-RU" sz="4400" b="1">
                <a:solidFill>
                  <a:schemeClr val="tx2"/>
                </a:solidFill>
              </a:rPr>
            </a:b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1143000" y="2133600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2400" dirty="0"/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066800" y="2658977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Вершки-корешки»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Упражнять детей в классификации овощей 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240325"/>
            <a:ext cx="9296400" cy="5617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/>
            </a:r>
            <a:br>
              <a:rPr lang="ru-RU" b="1" dirty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381000" y="5989638"/>
            <a:ext cx="853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524000" y="2133600"/>
            <a:ext cx="67818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/>
            </a:r>
            <a:br>
              <a:rPr lang="ru-RU" sz="4400" b="1">
                <a:solidFill>
                  <a:schemeClr val="tx2"/>
                </a:solidFill>
              </a:rPr>
            </a:b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1143000" y="2133600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2400" dirty="0"/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066800" y="2658977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Дидактическая игра  «Сосчитай»</a:t>
            </a:r>
          </a:p>
          <a:p>
            <a:pPr indent="44958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Цель: согласование существительных с числительным</a:t>
            </a:r>
            <a:endParaRPr lang="ru-RU" sz="24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08300"/>
            <a:ext cx="2034481" cy="127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38104"/>
            <a:ext cx="1985963" cy="124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038392"/>
            <a:ext cx="1951587" cy="114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47762" y="453239"/>
            <a:ext cx="121127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1905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9"/>
          <a:stretch/>
        </p:blipFill>
        <p:spPr bwMode="auto">
          <a:xfrm>
            <a:off x="2438400" y="2362200"/>
            <a:ext cx="20574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2438400"/>
            <a:ext cx="2057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09800"/>
            <a:ext cx="1905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" y="4800600"/>
            <a:ext cx="168068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4876800"/>
            <a:ext cx="2286001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953000"/>
            <a:ext cx="1981200" cy="150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497073"/>
            <a:ext cx="2129482" cy="205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52600" y="1"/>
            <a:ext cx="6324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"Назови ласково"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09600"/>
            <a:ext cx="9144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закрепление согласования прилагательного с существительным, образование уменьшительных форм прилагательных.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сегодня будем играть в ласковые слова. Послушай, как красиво звучит: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Цветок красный, а цветочек красненький.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Далее мы произносим только часть фразы, а ребёнок ее заканчивает.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Яблоко сладкое, а яблочко … (сладенькое).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Чашка синяя, а чашечка … (синенькая).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Груша жёлтая, а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грушка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 (желтенькая).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Ведро синее, а ведерко … (синенькое).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теплое, а солнышко … (тепленькое).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Цыпленок пушистый, а цыпленочек … (пушистенький).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 низкий, а домик … (низенький).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Морковь вкусная, а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морковочка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 (вкусненькая).</a:t>
            </a:r>
          </a:p>
        </p:txBody>
      </p:sp>
      <p:pic>
        <p:nvPicPr>
          <p:cNvPr id="9" name="Picture 2" descr="logoped5-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8999" y="3657600"/>
            <a:ext cx="1905001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ПРИДУМАЙТЕ НАЗВАНИЕ ПРОФЕССИЙ, ТАК ЧТО БЫ ОНИ НАЧИНАЛИСЬ НА ПЕРВУЮ БУКВУ ИМЕНИ: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1374592"/>
            <a:ext cx="3962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 (Вера  - врач)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Виктор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Лёша 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Сергей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Полина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Михаил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Пантелей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Анфиса – </a:t>
            </a:r>
          </a:p>
          <a:p>
            <a:pPr>
              <a:spcBef>
                <a:spcPct val="50000"/>
              </a:spcBef>
            </a:pP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Прасковья –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F:\Коллекция картинок (Microsoft)\Дети Школьники. Семья\tumblr_kydjslo9Cv1qb5b0qo1_5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1295400"/>
            <a:ext cx="4495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1"/>
            <a:ext cx="457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"Два брата"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85800"/>
            <a:ext cx="9144000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развитие словообразования при помощи  суффиксов -ИЩ-, -ИК-.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этой игры нам   понадобятся   картинки  двух разных   человечков.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Предлагаем ребёнку послушать историю о двух братьях.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Жили-были два брата. Одного звали Ик, он был низкого роста и худенький. А другого звали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Ищ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он был толстый и высокий.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каждого из братьев было своё жилище.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Ика был маленький домик, а у Ища - большой домище.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Ика был носик, а у Ища - носище.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Ика были пальчики, а у Ища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пальчища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Предлагаем ребёнку подумать, что могло бы быть у каждого из братьев в их облике, доме: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Глазик - глазище;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ротик - ротище;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зубик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зубище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котик - котище;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кустик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кустище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шарфик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шарфище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ножик - ножище;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коврик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коврище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26988" eaLnBrk="1" hangingPunct="1">
              <a:lnSpc>
                <a:spcPct val="80000"/>
              </a:lnSpc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слоник -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слонище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7" name="Picture 2" descr="logoped5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657600"/>
            <a:ext cx="441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54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Прямоугольник 8"/>
          <p:cNvSpPr>
            <a:spLocks noChangeArrowheads="1"/>
          </p:cNvSpPr>
          <p:nvPr/>
        </p:nvSpPr>
        <p:spPr bwMode="auto">
          <a:xfrm>
            <a:off x="152400" y="304800"/>
            <a:ext cx="8458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200" b="1"/>
          </a:p>
          <a:p>
            <a:pPr algn="ctr"/>
            <a:endParaRPr lang="ru-RU" sz="3200" b="1"/>
          </a:p>
        </p:txBody>
      </p:sp>
      <p:sp>
        <p:nvSpPr>
          <p:cNvPr id="22534" name="Прямоугольник 6"/>
          <p:cNvSpPr>
            <a:spLocks noChangeArrowheads="1"/>
          </p:cNvSpPr>
          <p:nvPr/>
        </p:nvSpPr>
        <p:spPr bwMode="auto">
          <a:xfrm>
            <a:off x="1600200" y="228600"/>
            <a:ext cx="541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u="sng" dirty="0"/>
              <a:t> </a:t>
            </a:r>
            <a:r>
              <a:rPr lang="ru-RU" sz="2000" b="1" u="sng" dirty="0" smtClean="0"/>
              <a:t> </a:t>
            </a:r>
            <a:endParaRPr lang="ru-RU" dirty="0"/>
          </a:p>
        </p:txBody>
      </p:sp>
      <p:sp>
        <p:nvSpPr>
          <p:cNvPr id="22535" name="Прямоугольник 7"/>
          <p:cNvSpPr>
            <a:spLocks noChangeArrowheads="1"/>
          </p:cNvSpPr>
          <p:nvPr/>
        </p:nvSpPr>
        <p:spPr bwMode="auto">
          <a:xfrm>
            <a:off x="457200" y="1498600"/>
            <a:ext cx="8305800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8" name="Рисунок 7" descr="C:\Users\Айрат\Desktop\материалы пособия\мнемотаблицы\животны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0" y="3191946"/>
            <a:ext cx="868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466725" algn="l"/>
              </a:tabLst>
            </a:pPr>
            <a:r>
              <a:rPr lang="ru-RU" b="1" dirty="0" smtClean="0">
                <a:cs typeface="Times New Roman" pitchFamily="18" charset="0"/>
              </a:rPr>
              <a:t> </a:t>
            </a:r>
            <a:endParaRPr lang="ru-RU" u="sng" dirty="0"/>
          </a:p>
        </p:txBody>
      </p:sp>
      <p:pic>
        <p:nvPicPr>
          <p:cNvPr id="6" name="Рисунок 5" descr="C:\Users\Айрат\Desktop\материалы пособия\мнемотаблицы\погод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72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067800" cy="6713538"/>
          </a:xfrm>
        </p:spPr>
      </p:pic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0" y="914400"/>
            <a:ext cx="822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52400" y="990600"/>
            <a:ext cx="8534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 dirty="0" smtClean="0"/>
              <a:t> </a:t>
            </a:r>
            <a:endParaRPr lang="ru-RU" sz="2000" dirty="0"/>
          </a:p>
        </p:txBody>
      </p:sp>
      <p:pic>
        <p:nvPicPr>
          <p:cNvPr id="6" name="Рисунок 5" descr="C:\Users\Айрат\Desktop\материалы пособия\мнемотаблицы\птиц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0"/>
            <a:ext cx="9144000" cy="3810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Обогащение речи дошкольника лексико-грамматическими средствами (морфологическими, словообразовательными, синтаксическими) на основе активной ориентировочной деятельности в окружающем мире и звучащей речи);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2. расширение сферы использования лексико-грамматических средств языка в различных формах речи (диалог, монолог) и речевого общения (эмоциональное, деловое,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познавательое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личностное);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3.развитие у ребенка лингвистического отношения к слову, поисковой активности в сфере языка и речи на основе словесных игр.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 </a:t>
            </a:r>
            <a:endParaRPr lang="ru-RU" sz="3200" dirty="0" smtClean="0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304800" y="457200"/>
            <a:ext cx="929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tx2"/>
                </a:solidFill>
              </a:rPr>
              <a:t/>
            </a:r>
            <a:br>
              <a:rPr lang="ru-RU" b="1">
                <a:solidFill>
                  <a:schemeClr val="tx2"/>
                </a:solidFill>
              </a:rPr>
            </a:br>
            <a:endParaRPr lang="ru-RU" b="1">
              <a:solidFill>
                <a:schemeClr val="tx2"/>
              </a:solidFill>
            </a:endParaRP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381000" y="536575"/>
            <a:ext cx="8229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b="1"/>
          </a:p>
          <a:p>
            <a:pPr algn="ctr"/>
            <a:endParaRPr lang="ru-RU" b="1"/>
          </a:p>
          <a:p>
            <a:pPr algn="ctr"/>
            <a:endParaRPr lang="ru-RU" b="1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514600" y="139956"/>
            <a:ext cx="419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и задачи проекта.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 rot="10800000" flipV="1">
            <a:off x="152400" y="228600"/>
            <a:ext cx="89916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эффективности полноценного формирования лексического компонента речевой способности, механизма грамматического структурирования высказывания у детей с общим недоразвитием речи.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Достижение этой цели опирается на естественную потребность ребенка в общении, в освоении окружающего мира и выражении собственных чувств, побуждений, мыслей в словесной форме.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2091565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u="sng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3337"/>
            <a:ext cx="9220200" cy="6824663"/>
          </a:xfrm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28600" y="152400"/>
            <a:ext cx="8763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/>
              <a:t> </a:t>
            </a:r>
            <a:endParaRPr lang="ru-RU" sz="2000" b="1" dirty="0"/>
          </a:p>
          <a:p>
            <a:pPr algn="just"/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708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базового уровня речевого развития, который ребенок должен достичь в дошкольном детстве.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81000" y="5486400"/>
            <a:ext cx="8382000" cy="13716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*элементарные умения чтения и письма.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81000" y="3962400"/>
            <a:ext cx="8305800" cy="18288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*знание норм и правил речевого этикета, умение пользоваться ими сообразно ситуации;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81000" y="2362200"/>
            <a:ext cx="8382000" cy="1905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*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умение вступать в контакт и вести диалог со взрослыми и сверстниками: слушать, спрашивать, отвечать, возражать, объяснять;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381000" y="838200"/>
            <a:ext cx="8305800" cy="19050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cs typeface="Times New Roman" pitchFamily="18" charset="0"/>
              </a:rPr>
              <a:t>*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владение литературными нормами и правилами родного языка, свободное пользование лексикой и грамматикой при выражении собственных мыслей и составлении любого типа высказывания;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0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24663"/>
          </a:xfrm>
        </p:spPr>
      </p:pic>
      <p:sp>
        <p:nvSpPr>
          <p:cNvPr id="27652" name="TextBox 6"/>
          <p:cNvSpPr txBox="1">
            <a:spLocks noChangeArrowheads="1"/>
          </p:cNvSpPr>
          <p:nvPr/>
        </p:nvSpPr>
        <p:spPr bwMode="auto">
          <a:xfrm>
            <a:off x="228600" y="457200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 smtClean="0"/>
              <a:t> 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Речь часто определяется как озвученная мысль или форма существования ребенка.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Потому, заботясь о богатстве, активности, связности речи, мы решаем проблему продуктивности мышления. По содержанию речи,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ее грамотности мы судим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об интеллектуальном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уровне дошкольника,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определяя его готовность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к школе, т.е., перефразируя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пословицу, можно сказать </a:t>
            </a:r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  <a:ea typeface="Times New Roman" pitchFamily="18" charset="0"/>
              </a:rPr>
              <a:t>“Встречают по одежке, </a:t>
            </a:r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  <a:ea typeface="Times New Roman" pitchFamily="18" charset="0"/>
              </a:rPr>
              <a:t>а провожают по уму, о </a:t>
            </a:r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  <a:ea typeface="Times New Roman" pitchFamily="18" charset="0"/>
              </a:rPr>
              <a:t>котором судят по речи </a:t>
            </a:r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latin typeface="Georgia" pitchFamily="18" charset="0"/>
                <a:ea typeface="Times New Roman" pitchFamily="18" charset="0"/>
              </a:rPr>
              <a:t>человека”.</a:t>
            </a:r>
            <a:endParaRPr lang="ru-RU" sz="2800" b="1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7" name="Picture 5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133600"/>
            <a:ext cx="411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5"/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endParaRPr lang="ru-RU" smtClean="0"/>
          </a:p>
        </p:txBody>
      </p:sp>
      <p:sp>
        <p:nvSpPr>
          <p:cNvPr id="28674" name="Содержимое 6"/>
          <p:cNvSpPr>
            <a:spLocks noGrp="1"/>
          </p:cNvSpPr>
          <p:nvPr>
            <p:ph idx="1"/>
          </p:nvPr>
        </p:nvSpPr>
        <p:spPr/>
        <p:txBody>
          <a:bodyPr>
            <a:spAutoFit/>
          </a:bodyPr>
          <a:lstStyle/>
          <a:p>
            <a:endParaRPr lang="ru-RU" smtClean="0"/>
          </a:p>
        </p:txBody>
      </p:sp>
      <p:pic>
        <p:nvPicPr>
          <p:cNvPr id="28675" name="Picture 4" descr="F:\Работа ПИЛОТНОЙ ПЛОЩАДКИ\разное\Рисунок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28600"/>
            <a:ext cx="9144000" cy="7086600"/>
          </a:xfrm>
        </p:spPr>
      </p:pic>
      <p:sp>
        <p:nvSpPr>
          <p:cNvPr id="10" name="TextBox 9"/>
          <p:cNvSpPr txBox="1"/>
          <p:nvPr/>
        </p:nvSpPr>
        <p:spPr>
          <a:xfrm>
            <a:off x="1828800" y="2438400"/>
            <a:ext cx="69342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 smtClean="0">
                <a:latin typeface="+mj-lt"/>
              </a:rPr>
              <a:t> </a:t>
            </a:r>
            <a:endParaRPr lang="ru-RU" sz="36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305966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dirty="0" smtClean="0">
                <a:solidFill>
                  <a:srgbClr val="FF33CC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33C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05966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dirty="0" smtClean="0">
                <a:solidFill>
                  <a:srgbClr val="FF33CC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33CC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6800" y="0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00FF"/>
                </a:solidFill>
                <a:latin typeface="Monotype Corsiva" pitchFamily="66" charset="0"/>
              </a:rPr>
              <a:t>Спасибо за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79635" y="324433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95400" y="54864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90DB3"/>
                </a:solidFill>
                <a:latin typeface="Monotype Corsiva" pitchFamily="66" charset="0"/>
              </a:rPr>
              <a:t>Внимание .</a:t>
            </a:r>
            <a:endParaRPr lang="ru-RU" sz="7200" b="1" dirty="0">
              <a:solidFill>
                <a:srgbClr val="090DB3"/>
              </a:solidFill>
              <a:latin typeface="Monotype Corsiva" pitchFamily="66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09800" y="1524000"/>
            <a:ext cx="6934200" cy="4267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667000"/>
            <a:ext cx="8153400" cy="1600200"/>
          </a:xfrm>
        </p:spPr>
        <p:txBody>
          <a:bodyPr/>
          <a:lstStyle/>
          <a:p>
            <a:pPr algn="l" eaLnBrk="1" hangingPunct="1"/>
            <a:r>
              <a:rPr lang="ru-RU" sz="3200" b="1" dirty="0" smtClean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1800" b="1" dirty="0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tx2"/>
                </a:solidFill>
              </a:rPr>
              <a:t/>
            </a:r>
            <a:br>
              <a:rPr lang="ru-RU" b="1">
                <a:solidFill>
                  <a:schemeClr val="tx2"/>
                </a:solidFill>
              </a:rPr>
            </a:br>
            <a:endParaRPr lang="ru-RU" b="1">
              <a:solidFill>
                <a:schemeClr val="tx2"/>
              </a:solidFill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265" name="Group 1"/>
          <p:cNvGrpSpPr>
            <a:grpSpLocks noChangeAspect="1"/>
          </p:cNvGrpSpPr>
          <p:nvPr/>
        </p:nvGrpSpPr>
        <p:grpSpPr bwMode="auto">
          <a:xfrm>
            <a:off x="152591" y="304800"/>
            <a:ext cx="8838756" cy="6400800"/>
            <a:chOff x="2081" y="8680"/>
            <a:chExt cx="7662" cy="4877"/>
          </a:xfrm>
        </p:grpSpPr>
        <p:sp>
          <p:nvSpPr>
            <p:cNvPr id="11275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279" y="8680"/>
              <a:ext cx="7200" cy="487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4" name="Text Box 10"/>
            <p:cNvSpPr txBox="1">
              <a:spLocks noChangeArrowheads="1"/>
            </p:cNvSpPr>
            <p:nvPr/>
          </p:nvSpPr>
          <p:spPr bwMode="auto">
            <a:xfrm>
              <a:off x="3864" y="8680"/>
              <a:ext cx="3831" cy="1116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Основные принципы формирования лексико-грамматических представлений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73" name="Text Box 9"/>
            <p:cNvSpPr txBox="1">
              <a:spLocks noChangeArrowheads="1"/>
            </p:cNvSpPr>
            <p:nvPr/>
          </p:nvSpPr>
          <p:spPr bwMode="auto">
            <a:xfrm>
              <a:off x="6771" y="10073"/>
              <a:ext cx="2972" cy="11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Коммуникативно-деятельный подход к развитию речи детей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2081" y="10073"/>
              <a:ext cx="3105" cy="11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Взаимосвязь сенсорного, умственного и речевого развития детей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6232" y="11606"/>
              <a:ext cx="2851" cy="11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Обогащение мотивации речевой деятельности детей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2411" y="11606"/>
              <a:ext cx="3257" cy="108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Формирование элементарного осознания детьми явлений языка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69" name="AutoShape 5"/>
            <p:cNvSpPr>
              <a:spLocks noChangeShapeType="1"/>
            </p:cNvSpPr>
            <p:nvPr/>
          </p:nvSpPr>
          <p:spPr bwMode="auto">
            <a:xfrm rot="10800000" flipV="1">
              <a:off x="3204" y="9203"/>
              <a:ext cx="693" cy="823"/>
            </a:xfrm>
            <a:prstGeom prst="bentConnector2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8" name="AutoShape 4"/>
            <p:cNvSpPr>
              <a:spLocks noChangeShapeType="1"/>
            </p:cNvSpPr>
            <p:nvPr/>
          </p:nvSpPr>
          <p:spPr bwMode="auto">
            <a:xfrm>
              <a:off x="7696" y="9261"/>
              <a:ext cx="691" cy="823"/>
            </a:xfrm>
            <a:prstGeom prst="bentConnector2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7" name="Line 3"/>
            <p:cNvSpPr>
              <a:spLocks noChangeShapeType="1"/>
            </p:cNvSpPr>
            <p:nvPr/>
          </p:nvSpPr>
          <p:spPr bwMode="auto">
            <a:xfrm flipH="1">
              <a:off x="5384" y="9841"/>
              <a:ext cx="1" cy="17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6" name="Line 2"/>
            <p:cNvSpPr>
              <a:spLocks noChangeShapeType="1"/>
            </p:cNvSpPr>
            <p:nvPr/>
          </p:nvSpPr>
          <p:spPr bwMode="auto">
            <a:xfrm>
              <a:off x="6507" y="9841"/>
              <a:ext cx="0" cy="174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362200" y="2130425"/>
            <a:ext cx="67818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b="1" dirty="0" smtClean="0">
                <a:solidFill>
                  <a:schemeClr val="hlink"/>
                </a:solidFill>
              </a:rPr>
              <a:t/>
            </a:r>
            <a:br>
              <a:rPr lang="ru-RU" sz="2000" b="1" dirty="0" smtClean="0">
                <a:solidFill>
                  <a:schemeClr val="hlink"/>
                </a:solidFill>
              </a:rPr>
            </a:br>
            <a:r>
              <a:rPr lang="ru-RU" sz="2000" b="1" dirty="0" smtClean="0">
                <a:solidFill>
                  <a:schemeClr val="hlink"/>
                </a:solidFill>
              </a:rPr>
              <a:t/>
            </a:r>
            <a:br>
              <a:rPr lang="ru-RU" sz="2000" b="1" dirty="0" smtClean="0">
                <a:solidFill>
                  <a:schemeClr val="hlink"/>
                </a:solidFill>
              </a:rPr>
            </a:br>
            <a:r>
              <a:rPr lang="ru-RU" sz="2000" b="1" dirty="0" smtClean="0">
                <a:solidFill>
                  <a:schemeClr val="hlink"/>
                </a:solidFill>
              </a:rPr>
              <a:t/>
            </a:r>
            <a:br>
              <a:rPr lang="ru-RU" sz="2000" b="1" dirty="0" smtClean="0">
                <a:solidFill>
                  <a:schemeClr val="hlink"/>
                </a:solidFill>
              </a:rPr>
            </a:br>
            <a:r>
              <a:rPr lang="ru-RU" sz="2000" b="1" dirty="0" smtClean="0">
                <a:solidFill>
                  <a:schemeClr val="hlink"/>
                </a:solidFill>
              </a:rPr>
              <a:t/>
            </a:r>
            <a:br>
              <a:rPr lang="ru-RU" sz="2000" b="1" dirty="0" smtClean="0">
                <a:solidFill>
                  <a:schemeClr val="hlink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sz="2800" b="1" dirty="0" smtClean="0"/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0" y="1219200"/>
            <a:ext cx="868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. </a:t>
            </a:r>
            <a:endParaRPr lang="ru-RU" sz="3200" dirty="0"/>
          </a:p>
        </p:txBody>
      </p:sp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990600" y="381000"/>
            <a:ext cx="62484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u="sng" dirty="0"/>
              <a:t> </a:t>
            </a:r>
            <a:r>
              <a:rPr lang="ru-RU" sz="2500" b="1" u="sng" dirty="0" smtClean="0"/>
              <a:t> </a:t>
            </a:r>
            <a:endParaRPr lang="ru-RU" sz="2500" dirty="0"/>
          </a:p>
        </p:txBody>
      </p:sp>
      <p:sp>
        <p:nvSpPr>
          <p:cNvPr id="19462" name="Прямоугольник 7"/>
          <p:cNvSpPr>
            <a:spLocks noChangeArrowheads="1"/>
          </p:cNvSpPr>
          <p:nvPr/>
        </p:nvSpPr>
        <p:spPr bwMode="auto">
          <a:xfrm flipV="1">
            <a:off x="1295400" y="1055132"/>
            <a:ext cx="6553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9463" name="Прямоугольник 8"/>
          <p:cNvSpPr>
            <a:spLocks noChangeArrowheads="1"/>
          </p:cNvSpPr>
          <p:nvPr/>
        </p:nvSpPr>
        <p:spPr bwMode="auto">
          <a:xfrm>
            <a:off x="609600" y="1609725"/>
            <a:ext cx="8077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lnSpc>
                <a:spcPct val="80000"/>
              </a:lnSpc>
            </a:pPr>
            <a:r>
              <a:rPr lang="ru-RU" sz="2500" b="1" dirty="0" smtClean="0"/>
              <a:t> </a:t>
            </a:r>
            <a:endParaRPr lang="ru-RU" sz="2500" b="1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57200" y="364122"/>
            <a:ext cx="8305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458026" y="90100"/>
            <a:ext cx="2279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1156900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752600" y="743381"/>
            <a:ext cx="4114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363" y="1605777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/>
            <a:endParaRPr lang="ru-RU" sz="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85800" y="2899400"/>
            <a:ext cx="769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 rot="10800000" flipV="1">
            <a:off x="685800" y="538490"/>
            <a:ext cx="541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981199" y="3200400"/>
            <a:ext cx="4876801" cy="3124200"/>
            <a:chOff x="1357681" y="1716682"/>
            <a:chExt cx="3589378" cy="2549527"/>
          </a:xfrm>
          <a:scene3d>
            <a:camera prst="orthographicFront"/>
            <a:lightRig rig="chilly" dir="t"/>
          </a:scene3d>
        </p:grpSpPr>
        <p:sp>
          <p:nvSpPr>
            <p:cNvPr id="16" name="Овал 15"/>
            <p:cNvSpPr/>
            <p:nvPr/>
          </p:nvSpPr>
          <p:spPr>
            <a:xfrm>
              <a:off x="1357681" y="1716682"/>
              <a:ext cx="3589378" cy="2549527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alpha val="50000"/>
                <a:hueOff val="-35872"/>
                <a:satOff val="-4024"/>
                <a:lumOff val="25680"/>
                <a:alphaOff val="0"/>
              </a:schemeClr>
            </a:fillRef>
            <a:effectRef idx="0">
              <a:schemeClr val="accent2">
                <a:shade val="80000"/>
                <a:alpha val="50000"/>
                <a:hueOff val="-35872"/>
                <a:satOff val="-4024"/>
                <a:lumOff val="2568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7" name="Овал 4"/>
            <p:cNvSpPr/>
            <p:nvPr/>
          </p:nvSpPr>
          <p:spPr>
            <a:xfrm>
              <a:off x="1695680" y="2375310"/>
              <a:ext cx="2533503" cy="1402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 smtClean="0">
                  <a:solidFill>
                    <a:srgbClr val="C00000"/>
                  </a:solidFill>
                </a:rPr>
                <a:t>ДЕТИ</a:t>
              </a:r>
              <a:endParaRPr lang="ru-RU" sz="4000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28600" y="1371600"/>
            <a:ext cx="4953000" cy="3200400"/>
            <a:chOff x="2343426" y="123227"/>
            <a:chExt cx="3457797" cy="2549527"/>
          </a:xfrm>
          <a:scene3d>
            <a:camera prst="orthographicFront"/>
            <a:lightRig rig="chilly" dir="t"/>
          </a:scene3d>
        </p:grpSpPr>
        <p:sp>
          <p:nvSpPr>
            <p:cNvPr id="19" name="Овал 18"/>
            <p:cNvSpPr/>
            <p:nvPr/>
          </p:nvSpPr>
          <p:spPr>
            <a:xfrm>
              <a:off x="2343426" y="123227"/>
              <a:ext cx="3457797" cy="2549527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Овал 4"/>
            <p:cNvSpPr/>
            <p:nvPr/>
          </p:nvSpPr>
          <p:spPr>
            <a:xfrm>
              <a:off x="2804465" y="786104"/>
              <a:ext cx="2535717" cy="13767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 smtClean="0">
                  <a:solidFill>
                    <a:srgbClr val="C00000"/>
                  </a:solidFill>
                </a:rPr>
                <a:t>ПЕДАГОГ</a:t>
              </a:r>
              <a:endParaRPr lang="ru-RU" sz="4000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962400" y="1371600"/>
            <a:ext cx="4953000" cy="3124200"/>
            <a:chOff x="3136044" y="1801836"/>
            <a:chExt cx="3759278" cy="2549527"/>
          </a:xfrm>
          <a:scene3d>
            <a:camera prst="orthographicFront"/>
            <a:lightRig rig="chilly" dir="t"/>
          </a:scene3d>
        </p:grpSpPr>
        <p:sp>
          <p:nvSpPr>
            <p:cNvPr id="22" name="Овал 21"/>
            <p:cNvSpPr/>
            <p:nvPr/>
          </p:nvSpPr>
          <p:spPr>
            <a:xfrm>
              <a:off x="3136044" y="1801836"/>
              <a:ext cx="3759278" cy="2549527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alpha val="50000"/>
                <a:hueOff val="-17936"/>
                <a:satOff val="-2012"/>
                <a:lumOff val="12840"/>
                <a:alphaOff val="0"/>
              </a:schemeClr>
            </a:fillRef>
            <a:effectRef idx="0">
              <a:schemeClr val="accent2">
                <a:shade val="80000"/>
                <a:alpha val="50000"/>
                <a:hueOff val="-17936"/>
                <a:satOff val="-2012"/>
                <a:lumOff val="1284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3" name="Овал 4"/>
            <p:cNvSpPr/>
            <p:nvPr/>
          </p:nvSpPr>
          <p:spPr>
            <a:xfrm>
              <a:off x="3629064" y="2460464"/>
              <a:ext cx="2912260" cy="140224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kern="1200" dirty="0" smtClean="0">
                  <a:solidFill>
                    <a:srgbClr val="C00000"/>
                  </a:solidFill>
                </a:rPr>
                <a:t>РОДИТЕЛИ</a:t>
              </a:r>
              <a:endParaRPr lang="ru-RU" sz="3600" kern="12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4" name="Прямоугольник 6"/>
          <p:cNvSpPr>
            <a:spLocks noChangeArrowheads="1"/>
          </p:cNvSpPr>
          <p:nvPr/>
        </p:nvSpPr>
        <p:spPr bwMode="auto">
          <a:xfrm>
            <a:off x="1143000" y="533400"/>
            <a:ext cx="62484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u="sng" dirty="0"/>
              <a:t> </a:t>
            </a:r>
            <a:r>
              <a:rPr lang="ru-RU" sz="2500" b="1" u="sng" dirty="0" smtClean="0"/>
              <a:t> </a:t>
            </a:r>
            <a:endParaRPr lang="ru-RU" sz="25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600200" y="457200"/>
            <a:ext cx="655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Monotype Corsiva" pitchFamily="66" charset="0"/>
              </a:rPr>
              <a:t>Участники проекта</a:t>
            </a:r>
            <a:endParaRPr lang="ru-RU" sz="4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1981200" y="152400"/>
            <a:ext cx="480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u="sng" dirty="0" smtClean="0"/>
              <a:t> </a:t>
            </a:r>
            <a:endParaRPr lang="ru-RU" sz="2000" dirty="0"/>
          </a:p>
        </p:txBody>
      </p:sp>
      <p:sp>
        <p:nvSpPr>
          <p:cNvPr id="20486" name="Прямоугольник 7"/>
          <p:cNvSpPr>
            <a:spLocks noChangeArrowheads="1"/>
          </p:cNvSpPr>
          <p:nvPr/>
        </p:nvSpPr>
        <p:spPr bwMode="auto">
          <a:xfrm>
            <a:off x="152400" y="990600"/>
            <a:ext cx="8839200" cy="36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200" b="1" dirty="0" smtClean="0"/>
              <a:t> 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62200" y="0"/>
            <a:ext cx="5029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"Мама потерялась"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28600" y="685800"/>
          <a:ext cx="8991600" cy="6045200"/>
        </p:xfrm>
        <a:graphic>
          <a:graphicData uri="http://schemas.openxmlformats.org/drawingml/2006/table">
            <a:tbl>
              <a:tblPr/>
              <a:tblGrid>
                <a:gridCol w="5105400"/>
                <a:gridCol w="3886200"/>
              </a:tblGrid>
              <a:tr h="6045200">
                <a:tc>
                  <a:txBody>
                    <a:bodyPr/>
                    <a:lstStyle/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формирование умения правильно согласовывать слова в предложении в родительном падеже, развитие словаря, закрепление обобщающих понятий "Дикие животные" и "Домашние животные".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этой игре нам понадобятся картинки с изображением диких и домашних животных и их детёнышей. Детёныши потерялись, а мамы их ищут и никак не могут найти. Надо обязательно помочь мамам найти своих малышей.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Пример: Корова ищет…(телёнка).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Лошадь ищет…(жеребёнка).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Свинья ищет…(поросёнка).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Собака ищет…(щенка).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Кошка ищет…(котёнка).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Коза ищет…(козлёнка).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Овца ищет…(ягнёнка).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Лисица ищет…(лисёнка).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Зайчиха ищет…(зайчонка).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Волчица ищет…(волчонка).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Ежиха ищет…(ежонка).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Медведица ищет…(медвежонка).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Белка ищет…(бельчонка).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" name="Picture 28" descr="logoped4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191000"/>
            <a:ext cx="3810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8382000" y="2148840"/>
          <a:ext cx="945090" cy="2362200"/>
        </p:xfrm>
        <a:graphic>
          <a:graphicData uri="http://schemas.openxmlformats.org/drawingml/2006/table">
            <a:tbl>
              <a:tblPr/>
              <a:tblGrid>
                <a:gridCol w="736810"/>
                <a:gridCol w="208280"/>
              </a:tblGrid>
              <a:tr h="2362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07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08587" y="0"/>
            <a:ext cx="4326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66"/>
                </a:solidFill>
                <a:latin typeface="Impact" pitchFamily="34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08587" y="381000"/>
            <a:ext cx="4326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66"/>
                </a:solidFill>
                <a:latin typeface="Impact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19200" y="1371600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Segoe Print" pitchFamily="2" charset="0"/>
              </a:rPr>
              <a:t> </a:t>
            </a:r>
            <a:endParaRPr lang="ru-RU" b="1" dirty="0">
              <a:latin typeface="Segoe Print" pitchFamily="2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76400" y="0"/>
            <a:ext cx="579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"Скажи наоборот"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762000"/>
          <a:ext cx="9144000" cy="6096000"/>
        </p:xfrm>
        <a:graphic>
          <a:graphicData uri="http://schemas.openxmlformats.org/drawingml/2006/table">
            <a:tbl>
              <a:tblPr/>
              <a:tblGrid>
                <a:gridCol w="5201010"/>
                <a:gridCol w="3942990"/>
              </a:tblGrid>
              <a:tr h="6096000">
                <a:tc>
                  <a:txBody>
                    <a:bodyPr/>
                    <a:lstStyle/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Цель: расширение словаря антонимов.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Бросаем мяч ребёнку и произносим слово. Ребенок, возвращая мяч, называет слово, противоположное по значению.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Сейчас мы превратимся с тобой в упрямцев, которые делают всё наоборот. Я бросаю тебя мяч и называю слово, а ты говоришь наоборот. Например: темно, а наоборот - светло.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 … ВРАГ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ДЕНЬ … НОЧЬ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РАДОСТЬ … ГРУСТЬ (ПЕЧАЛЬ)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ЖАРА … ХОЛОД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ЗЛО … ДОБРО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ПРАВДА … ЛОЖЬ 	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ХОРОШО … ПЛОХО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ТЯЖЕЛО … ЛЕГКО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ВЫСОКО … НИЗКО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МОЖНО … НЕЛЬЗЯ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ТРУДНО … ЛЕГКО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БЫСТРО … МЕДЛЕННО 	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ГОВОРИТЬ … МОЛЧАТЬ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ПОКУПАТЬ … ПРОДАВАТЬ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ПОДНИМАТЬ … ОПУСКАТЬ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БРОСАТЬ … ПОДНИМАТЬ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ПРЯТАТЬ … ИСКАТЬ </a:t>
                      </a:r>
                    </a:p>
                    <a:p>
                      <a:pPr marL="825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ЗАЖИГАТЬ … ТУШИТЬ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" name="Picture 44" descr="logoped5-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5106988"/>
            <a:ext cx="2819400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24000" y="0"/>
            <a:ext cx="60959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"Найди картинку"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20566"/>
            <a:ext cx="9144000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Цель: развитие анализа и синтеза.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Посмотри на картинки и назови ту, о которой можно рассказать, используя слова: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аэропорт, небо, пилот, стюардесса, крылья, иллюминатор;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рельсы, купе, вокзал, вагон, проводник, перрон;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причал, море, капитан, палуба, моряк, берег;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шоссе, кондуктор, водитель, остановка; 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эскалатор, турникет, платформа, поезд, станция, машинист.</a:t>
            </a:r>
          </a:p>
          <a:p>
            <a:pPr marL="82550" lvl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7" name="Picture 15" descr="logoped5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4114800"/>
            <a:ext cx="4648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F:\Работа ПИЛОТНОЙ ПЛОЩАДКИ\разное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/>
            </a:r>
            <a:br>
              <a:rPr lang="ru-RU" b="1" dirty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381000" y="5989638"/>
            <a:ext cx="853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317" name="Rectangle 2"/>
          <p:cNvSpPr>
            <a:spLocks noChangeArrowheads="1"/>
          </p:cNvSpPr>
          <p:nvPr/>
        </p:nvSpPr>
        <p:spPr bwMode="auto">
          <a:xfrm>
            <a:off x="1524000" y="2133600"/>
            <a:ext cx="67818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chemeClr val="tx2"/>
                </a:solidFill>
              </a:rPr>
              <a:t/>
            </a:r>
            <a:br>
              <a:rPr lang="ru-RU" sz="4400" b="1">
                <a:solidFill>
                  <a:schemeClr val="tx2"/>
                </a:solidFill>
              </a:rPr>
            </a:b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13318" name="Прямоугольник 6"/>
          <p:cNvSpPr>
            <a:spLocks noChangeArrowheads="1"/>
          </p:cNvSpPr>
          <p:nvPr/>
        </p:nvSpPr>
        <p:spPr bwMode="auto">
          <a:xfrm>
            <a:off x="1143000" y="2133600"/>
            <a:ext cx="7315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/>
              <a:t> </a:t>
            </a:r>
            <a:endParaRPr lang="ru-RU" sz="2400" dirty="0"/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066800" y="2658977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9200" y="0"/>
            <a:ext cx="739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"Выбери правильное слово"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62000"/>
            <a:ext cx="8839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 algn="ctr" eaLnBrk="1" hangingPunct="1"/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Цель: развитие мышления, речевого внимания.</a:t>
            </a:r>
          </a:p>
          <a:p>
            <a:pPr marL="261938" indent="-261938" algn="ctr" eaLnBrk="1" hangingPunct="1"/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Подумай и скажи, какое слово подходит больше других?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Весной дует … (жаркий, теплый, знойный) ветер.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лугу распустились … (зеленые, синие, красные) маки.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 взяла в лес … (сумку, пакет, корзинку).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Дед Мороз приходит в гости …(осенью, весной, зимой).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Собака живет… (в лесу, в конуре, в берлоге). </a:t>
            </a:r>
          </a:p>
          <a:p>
            <a:pPr marL="261938" indent="-261938" algn="ctr" eaLnBrk="1" hangingPunct="1"/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Поезд едет по…(дороге, воде, рельсам).</a:t>
            </a:r>
            <a:endParaRPr lang="ru-RU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5" descr="logoped5-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4419600"/>
            <a:ext cx="4267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F:\Работа ПИЛОТНОЙ ПЛОЩАДКИ\разное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57400" y="0"/>
            <a:ext cx="533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«Похожие слова»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85800"/>
            <a:ext cx="8839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расширение словаря синонимов, развитие умения определять схожие по смыслу слова.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Называем ребёнку ряд слов, и просим определить, какие два из них похожи по смыслу и почему. Объясняем ребёнку, что похожие слова - это слова-приятели.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Приятель - друг - враг;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Грусть - радость - печаль;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Еда - очистки - пища;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 - завод - работа;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Танец - пляска - песня;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Бежать - мчаться - идти;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Думать - хотеть - размышлять;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Шагать - сидеть - ступать;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 - глядеть - смотреть;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Трусливый - тихий - пугливый;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Старый - мудрый - умный;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Бестолковый - маленький - глупый;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Смешной - большой - огромный.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logoped5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286000"/>
            <a:ext cx="4038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</TotalTime>
  <Words>1228</Words>
  <Application>Microsoft Office PowerPoint</Application>
  <PresentationFormat>Экран (4:3)</PresentationFormat>
  <Paragraphs>237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«Формирование  лексико-грамматических представлений  у детей с ОНР через систему развивающих игр»</vt:lpstr>
      <vt:lpstr>     1. Обогащение речи дошкольника лексико-грамматическими средствами (морфологическими, словообразовательными, синтаксическими) на основе активной ориентировочной деятельности в окружающем мире и звучащей речи);  2. расширение сферы использования лексико-грамматических средств языка в различных формах речи (диалог, монолог) и речевого общения (эмоциональное, деловое, познавательое, личностное);   3.развитие у ребенка лингвистического отношения к слову, поисковой активности в сфере языка и речи на основе словесных игр.   </vt:lpstr>
      <vt:lpstr>   </vt:lpstr>
      <vt:lpstr>    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Cnepmak</cp:lastModifiedBy>
  <cp:revision>77</cp:revision>
  <cp:lastPrinted>1601-01-01T00:00:00Z</cp:lastPrinted>
  <dcterms:created xsi:type="dcterms:W3CDTF">2014-01-09T10:31:45Z</dcterms:created>
  <dcterms:modified xsi:type="dcterms:W3CDTF">2017-12-24T12:05:09Z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