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60" r:id="rId4"/>
    <p:sldId id="259" r:id="rId5"/>
    <p:sldId id="263" r:id="rId6"/>
    <p:sldId id="261" r:id="rId7"/>
    <p:sldId id="262" r:id="rId8"/>
    <p:sldId id="266" r:id="rId9"/>
    <p:sldId id="264" r:id="rId10"/>
    <p:sldId id="265" r:id="rId11"/>
    <p:sldId id="258"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67" autoAdjust="0"/>
    <p:restoredTop sz="94713" autoAdjust="0"/>
  </p:normalViewPr>
  <p:slideViewPr>
    <p:cSldViewPr>
      <p:cViewPr>
        <p:scale>
          <a:sx n="100" d="100"/>
          <a:sy n="100" d="100"/>
        </p:scale>
        <p:origin x="-2190" y="-3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18.10.2017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slide" Target="slide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8.xml"/><Relationship Id="rId7" Type="http://schemas.openxmlformats.org/officeDocument/2006/relationships/slide" Target="slide6.xml"/><Relationship Id="rId12" Type="http://schemas.openxmlformats.org/officeDocument/2006/relationships/slide" Target="slide1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slide" Target="slide5.xml"/><Relationship Id="rId11" Type="http://schemas.openxmlformats.org/officeDocument/2006/relationships/slide" Target="slide9.xml"/><Relationship Id="rId5" Type="http://schemas.openxmlformats.org/officeDocument/2006/relationships/slide" Target="slide4.xml"/><Relationship Id="rId10" Type="http://schemas.openxmlformats.org/officeDocument/2006/relationships/slide" Target="slide10.xml"/><Relationship Id="rId4" Type="http://schemas.openxmlformats.org/officeDocument/2006/relationships/slide" Target="slide3.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slide" Target="slide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slide" Target="slide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8" Type="http://schemas.openxmlformats.org/officeDocument/2006/relationships/hyperlink" Target="http://fb.ru/article/246862/vidyi-teatrov-v-detskom-sadu-i-atributyi-dlya-teatralizovannyih-igr" TargetMode="External"/><Relationship Id="rId13" Type="http://schemas.openxmlformats.org/officeDocument/2006/relationships/hyperlink" Target="https://cs1.livemaster.ru/storage/92/f6/d26b7f099bec11110745c7bfa839--posuda-teatr-na-lozhkah-zayushkina-izbushka.jpg" TargetMode="External"/><Relationship Id="rId3" Type="http://schemas.openxmlformats.org/officeDocument/2006/relationships/hyperlink" Target="https://infourok.ru/konsultaciya-dlya-roditeley-znachenie-teatra-v-zhizni-rebenka-915722.html" TargetMode="External"/><Relationship Id="rId7" Type="http://schemas.openxmlformats.org/officeDocument/2006/relationships/hyperlink" Target="http://atotarho12.narod.ru/clipart/m/mask/mask55.png" TargetMode="External"/><Relationship Id="rId12" Type="http://schemas.openxmlformats.org/officeDocument/2006/relationships/hyperlink" Target="https://cs5.livemaster.ru/storage/f7/b4/754a3e38201f63a7914a8a5946ce--kukly-igrushki-palchikovyj-teatr-kolobok.jpg" TargetMode="External"/><Relationship Id="rId2" Type="http://schemas.openxmlformats.org/officeDocument/2006/relationships/image" Target="../media/image1.jpeg"/><Relationship Id="rId16"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hyperlink" Target="https://www.motto.net.ua/old_site/img/textures/1283882679_C2E8EDF2E0E6EDFBE920F4EEED203835203835.jpg" TargetMode="External"/><Relationship Id="rId11" Type="http://schemas.openxmlformats.org/officeDocument/2006/relationships/hyperlink" Target="https://cdn5.imgbb.ru/user/139/1390243/201410/29eee37070c43b14ac33e529dd1e59f6.jpg" TargetMode="External"/><Relationship Id="rId5" Type="http://schemas.openxmlformats.org/officeDocument/2006/relationships/hyperlink" Target="http://katyen.ucoz.ru/_ph/4/248872711.jpg" TargetMode="External"/><Relationship Id="rId15" Type="http://schemas.openxmlformats.org/officeDocument/2006/relationships/hyperlink" Target="http://www.dumpaday.com/wp-content/uploads/2013/03/a-how-to-make-finger-puppets.jpg" TargetMode="External"/><Relationship Id="rId10" Type="http://schemas.openxmlformats.org/officeDocument/2006/relationships/hyperlink" Target="http://dvorec.luninec.edu.by/be/sm.aspx?guid=24183" TargetMode="External"/><Relationship Id="rId4" Type="http://schemas.openxmlformats.org/officeDocument/2006/relationships/hyperlink" Target="http://doshkolnik.ru/teatr/10780-teatr.html" TargetMode="External"/><Relationship Id="rId9" Type="http://schemas.openxmlformats.org/officeDocument/2006/relationships/hyperlink" Target="http://www.isachenko-na.ru/gallery/kak-sdelat-svoimi-rukami-nastolnyy-teatr-dlya-detskogo-sada-59663-large.jpg" TargetMode="External"/><Relationship Id="rId14" Type="http://schemas.openxmlformats.org/officeDocument/2006/relationships/hyperlink" Target="https://opt.detskoelukoshko.ru/wa-data/public/shop/products/95/27/22795/images/66957/66957.970.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s://www.motto.net.ua/old_site/img/textures/1283882679_C2E8EDF2E0E6EDFBE920F4EEED203835203835.jpg"/>
          <p:cNvPicPr>
            <a:picLocks noChangeAspect="1" noChangeArrowheads="1"/>
          </p:cNvPicPr>
          <p:nvPr/>
        </p:nvPicPr>
        <p:blipFill>
          <a:blip r:embed="rId2" cstate="print">
            <a:lum bright="10000" contrast="-10000"/>
          </a:blip>
          <a:srcRect/>
          <a:stretch>
            <a:fillRect/>
          </a:stretch>
        </p:blipFill>
        <p:spPr bwMode="auto">
          <a:xfrm>
            <a:off x="-1" y="0"/>
            <a:ext cx="9175673" cy="6858000"/>
          </a:xfrm>
          <a:prstGeom prst="rect">
            <a:avLst/>
          </a:prstGeom>
          <a:noFill/>
        </p:spPr>
      </p:pic>
      <p:pic>
        <p:nvPicPr>
          <p:cNvPr id="4099" name="Picture 3" descr="C:\Users\komp1\Desktop\248872711.gif"/>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sp>
        <p:nvSpPr>
          <p:cNvPr id="2" name="Прямоугольник 1"/>
          <p:cNvSpPr/>
          <p:nvPr/>
        </p:nvSpPr>
        <p:spPr>
          <a:xfrm>
            <a:off x="1907704" y="2132856"/>
            <a:ext cx="6984776" cy="2677656"/>
          </a:xfrm>
          <a:prstGeom prst="rect">
            <a:avLst/>
          </a:prstGeom>
        </p:spPr>
        <p:txBody>
          <a:bodyPr wrap="square">
            <a:spAutoFit/>
          </a:bodyPr>
          <a:lstStyle/>
          <a:p>
            <a:r>
              <a:rPr lang="ru-RU" sz="2800" dirty="0" smtClean="0"/>
              <a:t>“Театр – это волшебный мир.</a:t>
            </a:r>
            <a:br>
              <a:rPr lang="ru-RU" sz="2800" dirty="0" smtClean="0"/>
            </a:br>
            <a:r>
              <a:rPr lang="ru-RU" sz="2800" dirty="0" smtClean="0"/>
              <a:t>Он дает уроки красоты, морали</a:t>
            </a:r>
            <a:br>
              <a:rPr lang="ru-RU" sz="2800" dirty="0" smtClean="0"/>
            </a:br>
            <a:r>
              <a:rPr lang="ru-RU" sz="2800" dirty="0" smtClean="0"/>
              <a:t>и нравственности.</a:t>
            </a:r>
            <a:br>
              <a:rPr lang="ru-RU" sz="2800" dirty="0" smtClean="0"/>
            </a:br>
            <a:r>
              <a:rPr lang="ru-RU" sz="2800" dirty="0" smtClean="0"/>
              <a:t>А чем они богаче, тем успешнее</a:t>
            </a:r>
            <a:br>
              <a:rPr lang="ru-RU" sz="2800" dirty="0" smtClean="0"/>
            </a:br>
            <a:r>
              <a:rPr lang="ru-RU" sz="2800" dirty="0" smtClean="0"/>
              <a:t>идет развитие духовного мира детей…”</a:t>
            </a:r>
          </a:p>
          <a:p>
            <a:r>
              <a:rPr lang="ru-RU" sz="2800" i="1" dirty="0" smtClean="0"/>
              <a:t>                                                (Б. М. Теплов)</a:t>
            </a:r>
            <a:endParaRPr lang="ru-RU" sz="2800" dirty="0"/>
          </a:p>
        </p:txBody>
      </p:sp>
      <p:pic>
        <p:nvPicPr>
          <p:cNvPr id="4104" name="Picture 8" descr="C:\Users\komp1\Desktop\mask55.png"/>
          <p:cNvPicPr>
            <a:picLocks noChangeAspect="1" noChangeArrowheads="1"/>
          </p:cNvPicPr>
          <p:nvPr/>
        </p:nvPicPr>
        <p:blipFill>
          <a:blip r:embed="rId4" cstate="print"/>
          <a:srcRect/>
          <a:stretch>
            <a:fillRect/>
          </a:stretch>
        </p:blipFill>
        <p:spPr bwMode="auto">
          <a:xfrm>
            <a:off x="899592" y="4735918"/>
            <a:ext cx="7488832" cy="2122082"/>
          </a:xfrm>
          <a:prstGeom prst="rect">
            <a:avLst/>
          </a:prstGeom>
          <a:noFill/>
        </p:spPr>
      </p:pic>
      <p:sp>
        <p:nvSpPr>
          <p:cNvPr id="6" name="Прямоугольник 5">
            <a:hlinkClick r:id="rId5" action="ppaction://hlinksldjump"/>
          </p:cNvPr>
          <p:cNvSpPr/>
          <p:nvPr/>
        </p:nvSpPr>
        <p:spPr>
          <a:xfrm>
            <a:off x="7308304"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ДАЛЕЕ</a:t>
            </a:r>
            <a:endParaRPr lang="ru-RU" sz="20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0" y="0"/>
            <a:ext cx="9175673" cy="6858000"/>
          </a:xfrm>
          <a:prstGeom prst="rect">
            <a:avLst/>
          </a:prstGeom>
          <a:noFill/>
        </p:spPr>
      </p:pic>
      <p:sp>
        <p:nvSpPr>
          <p:cNvPr id="4" name="Прямоугольник 3"/>
          <p:cNvSpPr/>
          <p:nvPr/>
        </p:nvSpPr>
        <p:spPr>
          <a:xfrm>
            <a:off x="251520" y="260648"/>
            <a:ext cx="8640960" cy="1200329"/>
          </a:xfrm>
          <a:prstGeom prst="rect">
            <a:avLst/>
          </a:prstGeom>
        </p:spPr>
        <p:txBody>
          <a:bodyPr wrap="square">
            <a:spAutoFit/>
          </a:bodyPr>
          <a:lstStyle/>
          <a:p>
            <a:pPr algn="just"/>
            <a:r>
              <a:rPr lang="ru-RU" sz="2400" b="1" dirty="0" smtClean="0"/>
              <a:t>Театральное искусство, близко и понятно детям ведь в основе театра лежит игра. Театр обладает огромной мощью воздействия на эмоциональный мир ребёнка.</a:t>
            </a:r>
          </a:p>
        </p:txBody>
      </p:sp>
      <p:sp>
        <p:nvSpPr>
          <p:cNvPr id="6" name="Прямоугольник 5">
            <a:hlinkClick r:id="rId3" action="ppaction://hlinksldjump"/>
          </p:cNvPr>
          <p:cNvSpPr/>
          <p:nvPr/>
        </p:nvSpPr>
        <p:spPr>
          <a:xfrm>
            <a:off x="6012160" y="5445224"/>
            <a:ext cx="2286000" cy="95410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sz="2800" b="1" i="1" dirty="0" smtClean="0"/>
              <a:t>театр живой куклы</a:t>
            </a:r>
            <a:endParaRPr lang="ru-RU" sz="2800" b="1" i="1" dirty="0"/>
          </a:p>
        </p:txBody>
      </p:sp>
      <p:sp>
        <p:nvSpPr>
          <p:cNvPr id="7" name="Прямоугольник 6">
            <a:hlinkClick r:id="rId4" action="ppaction://hlinksldjump"/>
          </p:cNvPr>
          <p:cNvSpPr/>
          <p:nvPr/>
        </p:nvSpPr>
        <p:spPr>
          <a:xfrm>
            <a:off x="323528" y="1484784"/>
            <a:ext cx="2274662" cy="954107"/>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r>
              <a:rPr lang="ru-RU" sz="2800" b="1" i="1" dirty="0" smtClean="0"/>
              <a:t>настольный </a:t>
            </a:r>
          </a:p>
          <a:p>
            <a:pPr algn="ctr"/>
            <a:r>
              <a:rPr lang="ru-RU" sz="2800" b="1" i="1" dirty="0" smtClean="0"/>
              <a:t>театр</a:t>
            </a:r>
          </a:p>
        </p:txBody>
      </p:sp>
      <p:sp>
        <p:nvSpPr>
          <p:cNvPr id="8" name="Прямоугольник 7">
            <a:hlinkClick r:id="rId5" action="ppaction://hlinksldjump"/>
          </p:cNvPr>
          <p:cNvSpPr/>
          <p:nvPr/>
        </p:nvSpPr>
        <p:spPr>
          <a:xfrm>
            <a:off x="1331640" y="2636912"/>
            <a:ext cx="1994457" cy="52322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ru-RU" sz="2800" b="1" i="1" dirty="0" smtClean="0"/>
              <a:t>стендовый</a:t>
            </a:r>
          </a:p>
        </p:txBody>
      </p:sp>
      <p:sp>
        <p:nvSpPr>
          <p:cNvPr id="9" name="Прямоугольник 8">
            <a:hlinkClick r:id="rId6" action="ppaction://hlinksldjump"/>
          </p:cNvPr>
          <p:cNvSpPr/>
          <p:nvPr/>
        </p:nvSpPr>
        <p:spPr>
          <a:xfrm>
            <a:off x="2483768" y="3284984"/>
            <a:ext cx="1653851" cy="523220"/>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ru-RU" sz="2800" b="1" i="1" dirty="0" smtClean="0"/>
              <a:t>верховой</a:t>
            </a:r>
          </a:p>
        </p:txBody>
      </p:sp>
      <p:sp>
        <p:nvSpPr>
          <p:cNvPr id="10" name="Прямоугольник 9">
            <a:hlinkClick r:id="rId7" action="ppaction://hlinksldjump"/>
          </p:cNvPr>
          <p:cNvSpPr/>
          <p:nvPr/>
        </p:nvSpPr>
        <p:spPr>
          <a:xfrm>
            <a:off x="3563888" y="3933056"/>
            <a:ext cx="1742336" cy="523220"/>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ru-RU" sz="2800" b="1" i="1" dirty="0" smtClean="0"/>
              <a:t>наручный</a:t>
            </a:r>
          </a:p>
        </p:txBody>
      </p:sp>
      <p:sp>
        <p:nvSpPr>
          <p:cNvPr id="11" name="Прямоугольник 10">
            <a:hlinkClick r:id="rId8" action="ppaction://hlinksldjump"/>
          </p:cNvPr>
          <p:cNvSpPr/>
          <p:nvPr/>
        </p:nvSpPr>
        <p:spPr>
          <a:xfrm>
            <a:off x="4716016" y="4653136"/>
            <a:ext cx="1954638" cy="523220"/>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ru-RU" sz="2800" b="1" i="1" dirty="0" smtClean="0"/>
              <a:t>напольный</a:t>
            </a:r>
          </a:p>
        </p:txBody>
      </p:sp>
      <p:sp>
        <p:nvSpPr>
          <p:cNvPr id="12" name="Прямоугольник 11"/>
          <p:cNvSpPr/>
          <p:nvPr/>
        </p:nvSpPr>
        <p:spPr>
          <a:xfrm>
            <a:off x="4572000" y="2132856"/>
            <a:ext cx="3744416" cy="76944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ru-RU" sz="4400" b="1" dirty="0" smtClean="0"/>
              <a:t>ВИДЫ ТЕАТРА</a:t>
            </a:r>
            <a:endParaRPr lang="ru-RU" sz="4400" b="1" dirty="0"/>
          </a:p>
        </p:txBody>
      </p:sp>
      <p:pic>
        <p:nvPicPr>
          <p:cNvPr id="3074" name="Picture 2" descr="http://www.playcast.ru/uploads/2016/01/15/16819805.png"/>
          <p:cNvPicPr>
            <a:picLocks noChangeAspect="1" noChangeArrowheads="1"/>
          </p:cNvPicPr>
          <p:nvPr/>
        </p:nvPicPr>
        <p:blipFill>
          <a:blip r:embed="rId9" cstate="print"/>
          <a:srcRect/>
          <a:stretch>
            <a:fillRect/>
          </a:stretch>
        </p:blipFill>
        <p:spPr bwMode="auto">
          <a:xfrm rot="1397356">
            <a:off x="6637720" y="2032567"/>
            <a:ext cx="2145464" cy="2267333"/>
          </a:xfrm>
          <a:prstGeom prst="rect">
            <a:avLst/>
          </a:prstGeom>
          <a:noFill/>
        </p:spPr>
      </p:pic>
      <p:sp>
        <p:nvSpPr>
          <p:cNvPr id="13" name="Овал 12">
            <a:hlinkClick r:id="rId10" action="ppaction://hlinksldjump"/>
          </p:cNvPr>
          <p:cNvSpPr/>
          <p:nvPr/>
        </p:nvSpPr>
        <p:spPr>
          <a:xfrm>
            <a:off x="467544" y="5229200"/>
            <a:ext cx="1512168" cy="1224136"/>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b="1" dirty="0" smtClean="0"/>
              <a:t>Куклы своими руками</a:t>
            </a:r>
            <a:endParaRPr lang="ru-RU" b="1" dirty="0"/>
          </a:p>
        </p:txBody>
      </p:sp>
      <p:sp>
        <p:nvSpPr>
          <p:cNvPr id="14" name="Овал 13">
            <a:hlinkClick r:id="rId11" action="ppaction://hlinksldjump"/>
          </p:cNvPr>
          <p:cNvSpPr/>
          <p:nvPr/>
        </p:nvSpPr>
        <p:spPr>
          <a:xfrm>
            <a:off x="395536" y="3645024"/>
            <a:ext cx="1512168" cy="1224136"/>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b="1" dirty="0" smtClean="0"/>
              <a:t>Ширма своими руками</a:t>
            </a:r>
            <a:endParaRPr lang="ru-RU" b="1" dirty="0"/>
          </a:p>
        </p:txBody>
      </p:sp>
      <p:sp>
        <p:nvSpPr>
          <p:cNvPr id="16" name="Стрелка вправо 15"/>
          <p:cNvSpPr/>
          <p:nvPr/>
        </p:nvSpPr>
        <p:spPr>
          <a:xfrm flipH="1">
            <a:off x="2483768" y="1844824"/>
            <a:ext cx="288032" cy="288032"/>
          </a:xfrm>
          <a:prstGeom prst="right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w="19050">
                <a:solidFill>
                  <a:schemeClr val="tx1"/>
                </a:solidFill>
              </a:ln>
            </a:endParaRPr>
          </a:p>
        </p:txBody>
      </p:sp>
      <p:sp>
        <p:nvSpPr>
          <p:cNvPr id="22" name="Овал 21">
            <a:hlinkClick r:id="rId12" action="ppaction://hlinksldjump"/>
          </p:cNvPr>
          <p:cNvSpPr/>
          <p:nvPr/>
        </p:nvSpPr>
        <p:spPr>
          <a:xfrm>
            <a:off x="2483768" y="5517232"/>
            <a:ext cx="3024336" cy="936104"/>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ru-RU" b="1" dirty="0" smtClean="0"/>
              <a:t>Используемые интернет-ресурсы</a:t>
            </a:r>
            <a:endParaRPr lang="ru-RU" b="1" dirty="0"/>
          </a:p>
        </p:txBody>
      </p:sp>
      <p:sp>
        <p:nvSpPr>
          <p:cNvPr id="23" name="Стрелка вправо 22"/>
          <p:cNvSpPr/>
          <p:nvPr/>
        </p:nvSpPr>
        <p:spPr>
          <a:xfrm flipH="1">
            <a:off x="3275856" y="2780928"/>
            <a:ext cx="288032" cy="288032"/>
          </a:xfrm>
          <a:prstGeom prst="right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w="19050">
                <a:solidFill>
                  <a:schemeClr val="tx1"/>
                </a:solidFill>
              </a:ln>
            </a:endParaRPr>
          </a:p>
        </p:txBody>
      </p:sp>
      <p:sp>
        <p:nvSpPr>
          <p:cNvPr id="24" name="Стрелка вправо 23"/>
          <p:cNvSpPr/>
          <p:nvPr/>
        </p:nvSpPr>
        <p:spPr>
          <a:xfrm flipH="1">
            <a:off x="4067944" y="3429000"/>
            <a:ext cx="288032" cy="288032"/>
          </a:xfrm>
          <a:prstGeom prst="right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w="19050">
                <a:solidFill>
                  <a:schemeClr val="tx1"/>
                </a:solidFill>
              </a:ln>
            </a:endParaRPr>
          </a:p>
        </p:txBody>
      </p:sp>
      <p:sp>
        <p:nvSpPr>
          <p:cNvPr id="25" name="Стрелка вправо 24"/>
          <p:cNvSpPr/>
          <p:nvPr/>
        </p:nvSpPr>
        <p:spPr>
          <a:xfrm flipH="1">
            <a:off x="5220072" y="4077072"/>
            <a:ext cx="288032" cy="288032"/>
          </a:xfrm>
          <a:prstGeom prst="right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w="19050">
                <a:solidFill>
                  <a:schemeClr val="tx1"/>
                </a:solidFill>
              </a:ln>
            </a:endParaRPr>
          </a:p>
        </p:txBody>
      </p:sp>
      <p:sp>
        <p:nvSpPr>
          <p:cNvPr id="26" name="Стрелка вправо 25"/>
          <p:cNvSpPr/>
          <p:nvPr/>
        </p:nvSpPr>
        <p:spPr>
          <a:xfrm flipH="1">
            <a:off x="6588224" y="4797152"/>
            <a:ext cx="288032" cy="288032"/>
          </a:xfrm>
          <a:prstGeom prst="right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w="19050">
                <a:solidFill>
                  <a:schemeClr val="tx1"/>
                </a:solidFill>
              </a:ln>
            </a:endParaRPr>
          </a:p>
        </p:txBody>
      </p:sp>
      <p:sp>
        <p:nvSpPr>
          <p:cNvPr id="27" name="Стрелка вправо 26"/>
          <p:cNvSpPr/>
          <p:nvPr/>
        </p:nvSpPr>
        <p:spPr>
          <a:xfrm flipH="1">
            <a:off x="8244408" y="5733256"/>
            <a:ext cx="288032" cy="288032"/>
          </a:xfrm>
          <a:prstGeom prst="right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w="19050">
                <a:solidFill>
                  <a:schemeClr val="tx1"/>
                </a:solidFill>
              </a:ln>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1" y="0"/>
            <a:ext cx="9175673" cy="6858000"/>
          </a:xfrm>
          <a:prstGeom prst="rect">
            <a:avLst/>
          </a:prstGeom>
          <a:noFill/>
        </p:spPr>
      </p:pic>
      <p:sp>
        <p:nvSpPr>
          <p:cNvPr id="2" name="Прямоугольник 1"/>
          <p:cNvSpPr/>
          <p:nvPr/>
        </p:nvSpPr>
        <p:spPr>
          <a:xfrm>
            <a:off x="395536" y="1052736"/>
            <a:ext cx="8064896" cy="4524315"/>
          </a:xfrm>
          <a:prstGeom prst="rect">
            <a:avLst/>
          </a:prstGeom>
        </p:spPr>
        <p:txBody>
          <a:bodyPr wrap="square">
            <a:spAutoFit/>
          </a:bodyPr>
          <a:lstStyle/>
          <a:p>
            <a:pPr algn="just"/>
            <a:r>
              <a:rPr lang="ru-RU" dirty="0" smtClean="0"/>
              <a:t>Название такого вида театра говорит само за себя — игровая деятельность проводится на столе. Его особенностью является то, что декорации и персонажи должны быть небольшого размера, чтобы была возможность разместить все необходимые атрибуты игры на поверхности. Каким же бывает настольный театр в детском саду:</a:t>
            </a:r>
          </a:p>
          <a:p>
            <a:pPr algn="just"/>
            <a:endParaRPr lang="ru-RU" dirty="0" smtClean="0"/>
          </a:p>
          <a:p>
            <a:pPr algn="just"/>
            <a:r>
              <a:rPr lang="ru-RU" b="1" u="sng" dirty="0" smtClean="0"/>
              <a:t>Бумажный (картонный). </a:t>
            </a:r>
            <a:r>
              <a:rPr lang="ru-RU" dirty="0" smtClean="0"/>
              <a:t>Нередко такой готовый театр можно найти в каком-либо детском журнале — нужно лишь вырезать и собрать все необходимые детали и можно начинать спектакль.</a:t>
            </a:r>
          </a:p>
          <a:p>
            <a:pPr algn="just"/>
            <a:endParaRPr lang="ru-RU" dirty="0" smtClean="0"/>
          </a:p>
          <a:p>
            <a:pPr lvl="3" algn="just"/>
            <a:r>
              <a:rPr lang="ru-RU" b="1" u="sng" dirty="0" smtClean="0"/>
              <a:t>Магнитный </a:t>
            </a:r>
            <a:r>
              <a:rPr lang="ru-RU" dirty="0" smtClean="0"/>
              <a:t>представляет собой металлическую доску с магнитами — персонажами какой-либо сказки.</a:t>
            </a:r>
          </a:p>
          <a:p>
            <a:pPr algn="just"/>
            <a:endParaRPr lang="ru-RU" dirty="0" smtClean="0"/>
          </a:p>
          <a:p>
            <a:pPr lvl="6" algn="just"/>
            <a:r>
              <a:rPr lang="ru-RU" b="1" u="sng" dirty="0" smtClean="0"/>
              <a:t>Театр из природного материала</a:t>
            </a:r>
            <a:r>
              <a:rPr lang="ru-RU" dirty="0" smtClean="0"/>
              <a:t>, например, шишек, каштанов, желудей и др. Удобно размещать таких персонажей в ящике с песком.</a:t>
            </a:r>
            <a:endParaRPr lang="ru-RU" dirty="0"/>
          </a:p>
        </p:txBody>
      </p:sp>
      <p:sp>
        <p:nvSpPr>
          <p:cNvPr id="3" name="Прямоугольник 2"/>
          <p:cNvSpPr/>
          <p:nvPr/>
        </p:nvSpPr>
        <p:spPr>
          <a:xfrm>
            <a:off x="467544" y="404664"/>
            <a:ext cx="2520280" cy="36933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b="1" dirty="0" smtClean="0"/>
              <a:t>НАСТОЛЬНЫЙ ТЕАТР</a:t>
            </a:r>
          </a:p>
        </p:txBody>
      </p:sp>
      <p:pic>
        <p:nvPicPr>
          <p:cNvPr id="19458" name="Picture 2" descr="http://www.isachenko-na.ru/gallery/kak-sdelat-svoimi-rukami-nastolnyy-teatr-dlya-detskogo-sada-59663-large.jpg"/>
          <p:cNvPicPr>
            <a:picLocks noChangeAspect="1" noChangeArrowheads="1"/>
          </p:cNvPicPr>
          <p:nvPr/>
        </p:nvPicPr>
        <p:blipFill>
          <a:blip r:embed="rId3" cstate="print"/>
          <a:srcRect/>
          <a:stretch>
            <a:fillRect/>
          </a:stretch>
        </p:blipFill>
        <p:spPr bwMode="auto">
          <a:xfrm>
            <a:off x="467544" y="4581128"/>
            <a:ext cx="2686731" cy="1944216"/>
          </a:xfrm>
          <a:prstGeom prst="rect">
            <a:avLst/>
          </a:prstGeom>
          <a:noFill/>
        </p:spPr>
      </p:pic>
      <p:sp>
        <p:nvSpPr>
          <p:cNvPr id="6" name="Прямоугольник 5">
            <a:hlinkClick r:id="rId4" action="ppaction://hlinksldjump"/>
          </p:cNvPr>
          <p:cNvSpPr/>
          <p:nvPr/>
        </p:nvSpPr>
        <p:spPr>
          <a:xfrm>
            <a:off x="7308304"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1" y="0"/>
            <a:ext cx="9175673" cy="6858000"/>
          </a:xfrm>
          <a:prstGeom prst="rect">
            <a:avLst/>
          </a:prstGeom>
          <a:noFill/>
        </p:spPr>
      </p:pic>
      <p:sp>
        <p:nvSpPr>
          <p:cNvPr id="4" name="Прямоугольник 3"/>
          <p:cNvSpPr/>
          <p:nvPr/>
        </p:nvSpPr>
        <p:spPr>
          <a:xfrm>
            <a:off x="508232" y="188640"/>
            <a:ext cx="2089355" cy="369332"/>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r>
              <a:rPr lang="ru-RU" b="1" dirty="0" smtClean="0"/>
              <a:t>СТЕНДОВЫЙ ТЕАТР</a:t>
            </a:r>
          </a:p>
        </p:txBody>
      </p:sp>
      <p:sp>
        <p:nvSpPr>
          <p:cNvPr id="3" name="Прямоугольник 2"/>
          <p:cNvSpPr/>
          <p:nvPr/>
        </p:nvSpPr>
        <p:spPr>
          <a:xfrm>
            <a:off x="467544" y="692696"/>
            <a:ext cx="8352928" cy="6001643"/>
          </a:xfrm>
          <a:prstGeom prst="rect">
            <a:avLst/>
          </a:prstGeom>
        </p:spPr>
        <p:txBody>
          <a:bodyPr wrap="square">
            <a:spAutoFit/>
          </a:bodyPr>
          <a:lstStyle/>
          <a:p>
            <a:pPr algn="just"/>
            <a:r>
              <a:rPr lang="ru-RU" sz="1600" dirty="0" smtClean="0"/>
              <a:t>Стендовый театр представляет собой какую-либо поверхность, на которую крепятся фигурки-персонажи и </a:t>
            </a:r>
            <a:r>
              <a:rPr lang="ru-RU" sz="1600" dirty="0" err="1" smtClean="0"/>
              <a:t>декорации.К</a:t>
            </a:r>
            <a:r>
              <a:rPr lang="ru-RU" sz="1600" dirty="0" smtClean="0"/>
              <a:t> такому виду относятся:</a:t>
            </a:r>
          </a:p>
          <a:p>
            <a:pPr algn="just"/>
            <a:endParaRPr lang="ru-RU" sz="1600" dirty="0" smtClean="0"/>
          </a:p>
          <a:p>
            <a:pPr algn="just"/>
            <a:r>
              <a:rPr lang="ru-RU" sz="1600" b="1" u="sng" dirty="0" smtClean="0"/>
              <a:t>Театр на </a:t>
            </a:r>
            <a:r>
              <a:rPr lang="ru-RU" sz="1600" b="1" u="sng" dirty="0" err="1" smtClean="0"/>
              <a:t>фланелеграфе</a:t>
            </a:r>
            <a:r>
              <a:rPr lang="ru-RU" sz="1600" b="1" u="sng" dirty="0" smtClean="0"/>
              <a:t> </a:t>
            </a:r>
            <a:r>
              <a:rPr lang="ru-RU" sz="1600" i="1" u="sng" dirty="0" smtClean="0"/>
              <a:t>(доске, обтянутой тканью).</a:t>
            </a:r>
          </a:p>
          <a:p>
            <a:pPr algn="just"/>
            <a:r>
              <a:rPr lang="ru-RU" sz="1600" dirty="0" smtClean="0"/>
              <a:t> Для организации такого вида деятельности потребуется промышленный или изготовленный самостоятельно </a:t>
            </a:r>
            <a:r>
              <a:rPr lang="ru-RU" sz="1600" dirty="0" err="1" smtClean="0"/>
              <a:t>фланелеграф</a:t>
            </a:r>
            <a:r>
              <a:rPr lang="ru-RU" sz="1600" dirty="0" smtClean="0"/>
              <a:t> и фигурки-персонажи выбранного художественного произведения, на которых необходимо с обратной стороны прикрепить липучки. Таким образом, по мере развития сюжета, ребенку предлагается прикреплять необходимые фигурки на </a:t>
            </a:r>
            <a:r>
              <a:rPr lang="ru-RU" sz="1600" dirty="0" err="1" smtClean="0"/>
              <a:t>фланелеграф</a:t>
            </a:r>
            <a:r>
              <a:rPr lang="ru-RU" sz="1600" dirty="0" smtClean="0"/>
              <a:t>.</a:t>
            </a:r>
          </a:p>
          <a:p>
            <a:pPr algn="just"/>
            <a:endParaRPr lang="ru-RU" sz="800" dirty="0" smtClean="0"/>
          </a:p>
          <a:p>
            <a:pPr lvl="2" algn="just"/>
            <a:r>
              <a:rPr lang="ru-RU" sz="1600" b="1" u="sng" dirty="0" smtClean="0"/>
              <a:t>Магнитный </a:t>
            </a:r>
            <a:r>
              <a:rPr lang="ru-RU" sz="1600" dirty="0" smtClean="0"/>
              <a:t>представляет собой, по сути, то же самое, что и предыдущий вид, только используется металлическая доска, а на фигурки прикрепляются магнитные полосы вместо липучек. Основа и, соответственно, персонажи такого театра бывают самого разного размера: от небольшого настольного варианта, до полноценного экрана для зрительного или музыкального зала.</a:t>
            </a:r>
          </a:p>
          <a:p>
            <a:pPr algn="just"/>
            <a:endParaRPr lang="ru-RU" sz="1600" dirty="0" smtClean="0"/>
          </a:p>
          <a:p>
            <a:pPr lvl="5" algn="just"/>
            <a:r>
              <a:rPr lang="ru-RU" sz="1600" b="1" u="sng" dirty="0" smtClean="0"/>
              <a:t>Теневой театр </a:t>
            </a:r>
            <a:r>
              <a:rPr lang="ru-RU" sz="1600" dirty="0" smtClean="0"/>
              <a:t>в садах — самый загадочный и необычный для восприятия детей, дошкольники увлеченно участвуют в такой игре. Для организации этого вида театра потребуется экран (натянутая вертикально белая ткань), фонарь или настольная лампа (в зависимости от размеров экрана), картонные фигурки черного цвета. Вместо игрушечных персонажей, тени можно создавать непосредственно кистью руки и пальцами. Такой вид называется «театр живых теней».</a:t>
            </a:r>
            <a:endParaRPr lang="ru-RU" sz="1600" dirty="0"/>
          </a:p>
        </p:txBody>
      </p:sp>
      <p:pic>
        <p:nvPicPr>
          <p:cNvPr id="1026" name="Picture 2" descr="http://dvorec.luninec.edu.by/be/sm.aspx?guid=24183"/>
          <p:cNvPicPr>
            <a:picLocks noChangeAspect="1" noChangeArrowheads="1"/>
          </p:cNvPicPr>
          <p:nvPr/>
        </p:nvPicPr>
        <p:blipFill>
          <a:blip r:embed="rId3" cstate="print"/>
          <a:srcRect/>
          <a:stretch>
            <a:fillRect/>
          </a:stretch>
        </p:blipFill>
        <p:spPr bwMode="auto">
          <a:xfrm>
            <a:off x="467544" y="4725144"/>
            <a:ext cx="2207652" cy="1656184"/>
          </a:xfrm>
          <a:prstGeom prst="rect">
            <a:avLst/>
          </a:prstGeom>
          <a:noFill/>
        </p:spPr>
      </p:pic>
      <p:sp>
        <p:nvSpPr>
          <p:cNvPr id="6" name="Прямоугольник 5">
            <a:hlinkClick r:id="rId4" action="ppaction://hlinksldjump"/>
          </p:cNvPr>
          <p:cNvSpPr/>
          <p:nvPr/>
        </p:nvSpPr>
        <p:spPr>
          <a:xfrm>
            <a:off x="7452320" y="6309320"/>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1" y="0"/>
            <a:ext cx="9175673" cy="6858000"/>
          </a:xfrm>
          <a:prstGeom prst="rect">
            <a:avLst/>
          </a:prstGeom>
          <a:noFill/>
        </p:spPr>
      </p:pic>
      <p:sp>
        <p:nvSpPr>
          <p:cNvPr id="2" name="Прямоугольник 1"/>
          <p:cNvSpPr/>
          <p:nvPr/>
        </p:nvSpPr>
        <p:spPr>
          <a:xfrm>
            <a:off x="395536" y="980728"/>
            <a:ext cx="8280920" cy="5047536"/>
          </a:xfrm>
          <a:prstGeom prst="rect">
            <a:avLst/>
          </a:prstGeom>
        </p:spPr>
        <p:txBody>
          <a:bodyPr wrap="square">
            <a:spAutoFit/>
          </a:bodyPr>
          <a:lstStyle/>
          <a:p>
            <a:pPr algn="just"/>
            <a:r>
              <a:rPr lang="ru-RU" dirty="0" smtClean="0"/>
              <a:t>Что представляет собой верховой театр? Такой термин был введен российскими кукловодами еще в XVI веке. Его особенность заключается в том, что куклы находятся выше роста человека, который ими управляет. Бывают следующего вида:</a:t>
            </a:r>
          </a:p>
          <a:p>
            <a:pPr algn="just"/>
            <a:r>
              <a:rPr lang="ru-RU" b="1" u="sng" dirty="0" smtClean="0"/>
              <a:t>В тростевом театре </a:t>
            </a:r>
            <a:r>
              <a:rPr lang="ru-RU" dirty="0" smtClean="0"/>
              <a:t>используются куклы, которые, соответственно, закреплены на высокой трости, а человек, который управляет персонажами, спрятан за ширмой.</a:t>
            </a:r>
          </a:p>
          <a:p>
            <a:pPr algn="just"/>
            <a:endParaRPr lang="ru-RU" sz="800" dirty="0" smtClean="0"/>
          </a:p>
          <a:p>
            <a:pPr lvl="2" algn="just"/>
            <a:r>
              <a:rPr lang="ru-RU" dirty="0" smtClean="0"/>
              <a:t>Большую популярность приобретает </a:t>
            </a:r>
            <a:r>
              <a:rPr lang="ru-RU" b="1" u="sng" dirty="0" smtClean="0"/>
              <a:t>театр «Би-ба-бо». </a:t>
            </a:r>
            <a:r>
              <a:rPr lang="ru-RU" dirty="0" smtClean="0"/>
              <a:t>В принципе, это тот же «перчаточный», так как куклы одеваются на руку. Отличие состоит лишь в том, что используется высокая ширма и, таким образом, персонажи демонстрируются зрителям на уровне выше роста кукловода.</a:t>
            </a:r>
          </a:p>
          <a:p>
            <a:pPr lvl="2" algn="just"/>
            <a:endParaRPr lang="ru-RU" sz="800" dirty="0" smtClean="0"/>
          </a:p>
          <a:p>
            <a:pPr lvl="5" algn="just"/>
            <a:r>
              <a:rPr lang="ru-RU" dirty="0" smtClean="0"/>
              <a:t>Не менее интересным считается </a:t>
            </a:r>
            <a:r>
              <a:rPr lang="ru-RU" b="1" u="sng" dirty="0" smtClean="0"/>
              <a:t>театр ложек </a:t>
            </a:r>
            <a:r>
              <a:rPr lang="ru-RU" dirty="0" smtClean="0"/>
              <a:t>в детском </a:t>
            </a:r>
          </a:p>
          <a:p>
            <a:pPr lvl="5" algn="just"/>
            <a:r>
              <a:rPr lang="ru-RU" dirty="0" smtClean="0"/>
              <a:t>саду. Атрибуты для такой игровой деятельности изготовить самостоятельно очень просто. Для этого понадобится деревянная ложка. На выпуклой ее части рисуется лицо персонажа, а на ручку одевается одежда сказочного героя. Во время постановки детского спектакля малыши-кукловоды держат персонажей из ложек за ручку.</a:t>
            </a:r>
            <a:endParaRPr lang="ru-RU" dirty="0"/>
          </a:p>
        </p:txBody>
      </p:sp>
      <p:sp>
        <p:nvSpPr>
          <p:cNvPr id="3" name="Прямоугольник 2"/>
          <p:cNvSpPr/>
          <p:nvPr/>
        </p:nvSpPr>
        <p:spPr>
          <a:xfrm>
            <a:off x="395536" y="404664"/>
            <a:ext cx="1896994" cy="369332"/>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lvl="0"/>
            <a:r>
              <a:rPr lang="ru-RU" b="1" dirty="0" smtClean="0">
                <a:solidFill>
                  <a:prstClr val="black"/>
                </a:solidFill>
              </a:rPr>
              <a:t>ВЕРХОВОЙ ТЕАТР</a:t>
            </a:r>
          </a:p>
        </p:txBody>
      </p:sp>
      <p:pic>
        <p:nvPicPr>
          <p:cNvPr id="20482" name="Picture 2" descr="https://cs1.livemaster.ru/storage/92/f6/d26b7f099bec11110745c7bfa839--posuda-teatr-na-lozhkah-zayushkina-izbushka.jpg"/>
          <p:cNvPicPr>
            <a:picLocks noChangeAspect="1" noChangeArrowheads="1"/>
          </p:cNvPicPr>
          <p:nvPr/>
        </p:nvPicPr>
        <p:blipFill>
          <a:blip r:embed="rId3" cstate="print"/>
          <a:srcRect/>
          <a:stretch>
            <a:fillRect/>
          </a:stretch>
        </p:blipFill>
        <p:spPr bwMode="auto">
          <a:xfrm>
            <a:off x="395536" y="4653136"/>
            <a:ext cx="2195974" cy="1512168"/>
          </a:xfrm>
          <a:prstGeom prst="rect">
            <a:avLst/>
          </a:prstGeom>
          <a:noFill/>
        </p:spPr>
      </p:pic>
      <p:sp>
        <p:nvSpPr>
          <p:cNvPr id="6" name="Прямоугольник 5">
            <a:hlinkClick r:id="rId4" action="ppaction://hlinksldjump"/>
          </p:cNvPr>
          <p:cNvSpPr/>
          <p:nvPr/>
        </p:nvSpPr>
        <p:spPr>
          <a:xfrm>
            <a:off x="7380312"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1" y="0"/>
            <a:ext cx="9175673" cy="6858000"/>
          </a:xfrm>
          <a:prstGeom prst="rect">
            <a:avLst/>
          </a:prstGeom>
          <a:noFill/>
        </p:spPr>
      </p:pic>
      <p:sp>
        <p:nvSpPr>
          <p:cNvPr id="2" name="Прямоугольник 1"/>
          <p:cNvSpPr/>
          <p:nvPr/>
        </p:nvSpPr>
        <p:spPr>
          <a:xfrm>
            <a:off x="683568" y="908720"/>
            <a:ext cx="8064896" cy="3416320"/>
          </a:xfrm>
          <a:prstGeom prst="rect">
            <a:avLst/>
          </a:prstGeom>
        </p:spPr>
        <p:txBody>
          <a:bodyPr wrap="square">
            <a:spAutoFit/>
          </a:bodyPr>
          <a:lstStyle/>
          <a:p>
            <a:pPr algn="just"/>
            <a:r>
              <a:rPr lang="ru-RU" dirty="0" smtClean="0"/>
              <a:t>К этому виду относится театрализованная деятельность, для проведения которой требуются такие атрибуты, как пальчиковые куклы или игрушки — «перчатки». Различают следующие «наручные» виды театров в детском саду:</a:t>
            </a:r>
          </a:p>
          <a:p>
            <a:pPr algn="just"/>
            <a:r>
              <a:rPr lang="ru-RU" b="1" u="sng" dirty="0" smtClean="0"/>
              <a:t>пальчиковый,  перчаточный.</a:t>
            </a:r>
          </a:p>
          <a:p>
            <a:pPr algn="just"/>
            <a:endParaRPr lang="ru-RU" b="1" i="1" u="sng" dirty="0" smtClean="0"/>
          </a:p>
          <a:p>
            <a:pPr algn="just"/>
            <a:r>
              <a:rPr lang="ru-RU" dirty="0" smtClean="0"/>
              <a:t>Что необходимо для того, чтобы организовать такую театрализованную деятельность? В первую очередь нужна ширма. Ее размер зависит непосредственно от размеров персонажей. В свою очередь, куклы чаще всего изготавливаются самостоятельно педагогом. Но и воспитанники также могут принять активное участие в создании персонажей. Например, изготовить пальчиковые куклы можно из картонных конусов, ткани, теннисных шариков и других материалов.</a:t>
            </a:r>
            <a:endParaRPr lang="ru-RU" dirty="0"/>
          </a:p>
        </p:txBody>
      </p:sp>
      <p:sp>
        <p:nvSpPr>
          <p:cNvPr id="3" name="Прямоугольник 2"/>
          <p:cNvSpPr/>
          <p:nvPr/>
        </p:nvSpPr>
        <p:spPr>
          <a:xfrm>
            <a:off x="755576" y="404664"/>
            <a:ext cx="1970348" cy="369332"/>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lvl="0"/>
            <a:r>
              <a:rPr lang="ru-RU" b="1" dirty="0" smtClean="0">
                <a:solidFill>
                  <a:prstClr val="black"/>
                </a:solidFill>
              </a:rPr>
              <a:t>НАРУЧНЫЙ ТЕАТР</a:t>
            </a:r>
          </a:p>
        </p:txBody>
      </p:sp>
      <p:pic>
        <p:nvPicPr>
          <p:cNvPr id="18434" name="Picture 2" descr="http://cdn5.imgbb.ru/user/139/1390243/201410/29eee37070c43b14ac33e529dd1e59f6.jpg"/>
          <p:cNvPicPr>
            <a:picLocks noChangeAspect="1" noChangeArrowheads="1"/>
          </p:cNvPicPr>
          <p:nvPr/>
        </p:nvPicPr>
        <p:blipFill>
          <a:blip r:embed="rId3" cstate="print"/>
          <a:srcRect/>
          <a:stretch>
            <a:fillRect/>
          </a:stretch>
        </p:blipFill>
        <p:spPr bwMode="auto">
          <a:xfrm>
            <a:off x="653932" y="4437112"/>
            <a:ext cx="3069684" cy="2304256"/>
          </a:xfrm>
          <a:prstGeom prst="rect">
            <a:avLst/>
          </a:prstGeom>
          <a:noFill/>
        </p:spPr>
      </p:pic>
      <p:pic>
        <p:nvPicPr>
          <p:cNvPr id="18436" name="Picture 4" descr="https://cs5.livemaster.ru/storage/f7/b4/754a3e38201f63a7914a8a5946ce--kukly-igrushki-palchikovyj-teatr-kolobok.jpg"/>
          <p:cNvPicPr>
            <a:picLocks noChangeAspect="1" noChangeArrowheads="1"/>
          </p:cNvPicPr>
          <p:nvPr/>
        </p:nvPicPr>
        <p:blipFill>
          <a:blip r:embed="rId4" cstate="print"/>
          <a:srcRect/>
          <a:stretch>
            <a:fillRect/>
          </a:stretch>
        </p:blipFill>
        <p:spPr bwMode="auto">
          <a:xfrm>
            <a:off x="3851920" y="4437112"/>
            <a:ext cx="3384376" cy="2257353"/>
          </a:xfrm>
          <a:prstGeom prst="rect">
            <a:avLst/>
          </a:prstGeom>
          <a:noFill/>
        </p:spPr>
      </p:pic>
      <p:sp>
        <p:nvSpPr>
          <p:cNvPr id="8" name="Прямоугольник 7">
            <a:hlinkClick r:id="rId5" action="ppaction://hlinksldjump"/>
          </p:cNvPr>
          <p:cNvSpPr/>
          <p:nvPr/>
        </p:nvSpPr>
        <p:spPr>
          <a:xfrm>
            <a:off x="7380312"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0" y="0"/>
            <a:ext cx="9175673" cy="6858000"/>
          </a:xfrm>
          <a:prstGeom prst="rect">
            <a:avLst/>
          </a:prstGeom>
          <a:noFill/>
        </p:spPr>
      </p:pic>
      <p:sp>
        <p:nvSpPr>
          <p:cNvPr id="6" name="Прямоугольник 5"/>
          <p:cNvSpPr/>
          <p:nvPr/>
        </p:nvSpPr>
        <p:spPr>
          <a:xfrm>
            <a:off x="395536" y="908720"/>
            <a:ext cx="8136904" cy="2308324"/>
          </a:xfrm>
          <a:prstGeom prst="rect">
            <a:avLst/>
          </a:prstGeom>
        </p:spPr>
        <p:txBody>
          <a:bodyPr wrap="square">
            <a:spAutoFit/>
          </a:bodyPr>
          <a:lstStyle/>
          <a:p>
            <a:r>
              <a:rPr lang="ru-RU" dirty="0" smtClean="0"/>
              <a:t>В напольном театре используются куклы-марионетки. Сделать их самостоятельно достаточно сложно, поэтому чаще всего они приобретаются в специализированных магазинах. За счет этой особенности такой вид театрализованной деятельности проводится в детских садах нечасто. Но именно театр марионеток вызывает у дошкольников бурю эмоций, восторг. Так как малыши еще не понимают механизма действия таких кукол, дети представляют, что игрушки «ожили» сами. Именно этот элемент «чуда», «сказки» и способствует появлению положительных эмоций у дошкольников.</a:t>
            </a:r>
          </a:p>
        </p:txBody>
      </p:sp>
      <p:sp>
        <p:nvSpPr>
          <p:cNvPr id="3" name="Прямоугольник 2"/>
          <p:cNvSpPr/>
          <p:nvPr/>
        </p:nvSpPr>
        <p:spPr>
          <a:xfrm>
            <a:off x="395536" y="404664"/>
            <a:ext cx="1941365" cy="338554"/>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lvl="0"/>
            <a:r>
              <a:rPr lang="ru-RU" sz="1600" b="1" dirty="0" smtClean="0">
                <a:solidFill>
                  <a:prstClr val="black"/>
                </a:solidFill>
              </a:rPr>
              <a:t>НАПОЛЬНЫЙ ТЕАТР</a:t>
            </a:r>
          </a:p>
        </p:txBody>
      </p:sp>
      <p:pic>
        <p:nvPicPr>
          <p:cNvPr id="5122" name="Picture 2" descr="https://opt.detskoelukoshko.ru/wa-data/public/shop/products/95/27/22795/images/66957/66957.970.jpg"/>
          <p:cNvPicPr>
            <a:picLocks noChangeAspect="1" noChangeArrowheads="1"/>
          </p:cNvPicPr>
          <p:nvPr/>
        </p:nvPicPr>
        <p:blipFill>
          <a:blip r:embed="rId3" cstate="print"/>
          <a:srcRect/>
          <a:stretch>
            <a:fillRect/>
          </a:stretch>
        </p:blipFill>
        <p:spPr bwMode="auto">
          <a:xfrm>
            <a:off x="4067944" y="3284984"/>
            <a:ext cx="2160240" cy="3225428"/>
          </a:xfrm>
          <a:prstGeom prst="rect">
            <a:avLst/>
          </a:prstGeom>
          <a:noFill/>
        </p:spPr>
      </p:pic>
      <p:pic>
        <p:nvPicPr>
          <p:cNvPr id="5126" name="Picture 6" descr="http://g02.a.alicdn.com/kf/HTB1yX_ANFXXXXciXFXXq6xXFXXX8/%D0%A2%D1%8F%D0%BD%D1%83%D1%82%D1%8C-%D0%A1%D1%82%D1%80%D0%BE%D0%BA%D0%B8-%D0%9A%D1%83%D0%BA%D0%BE%D0%BB%D1%8C%D0%BD%D1%8B%D0%B9-%D0%9A%D0%BB%D0%BE%D1%83%D0%BD-%D0%94%D0%B5%D1%80%D0%B5%D0%B2%D1%8F%D0%BD%D0%BD%D1%8B%D0%B9-%D0%9C%D0%B0%D1%80%D0%B8%D0%BE%D0%BD%D0%B5%D1%82%D0%BA%D0%B0-%D0%98%D0%B3%D1%80%D1%83%D1%88%D0%BA%D0%B8-%D0%9A%D1%83%D0%BA%D0%BB%D1%8B-%D0%A1%D1%82%D0%B0%D1%80%D0%B8%D0%BD%D0%BD%D1%8B%D0%B5-%D0%B4%D0%BB%D1%8F-%D0%A0%D0%B5%D0%B1%D0%B5%D0%BD%D0%BE%D0%BA-%D0%9C%D0%B0%D0%BB%D1%8B%D1%88-%D0%9F%D0%BE%D0%B4%D0%B0%D1%80%D0%BA%D0%B8-%D0%94%D1%80%D0%B5%D0%B2%D0%B5%D1%81%D0%B8%D0%BD%D1%8B-%D0%94%D0%B5%D1%8F%D1%82%D0%B5%D0%BB%D1%8C%D0%BD%D0%BE%D1%81%D1%82%D0%B8-%D0%9A%D1%83%D0%BA%D0%BB%D1%8B.jpg"/>
          <p:cNvPicPr>
            <a:picLocks noChangeAspect="1" noChangeArrowheads="1"/>
          </p:cNvPicPr>
          <p:nvPr/>
        </p:nvPicPr>
        <p:blipFill>
          <a:blip r:embed="rId4" cstate="print"/>
          <a:srcRect/>
          <a:stretch>
            <a:fillRect/>
          </a:stretch>
        </p:blipFill>
        <p:spPr bwMode="auto">
          <a:xfrm>
            <a:off x="539552" y="3212976"/>
            <a:ext cx="3312368" cy="3312368"/>
          </a:xfrm>
          <a:prstGeom prst="rect">
            <a:avLst/>
          </a:prstGeom>
          <a:noFill/>
        </p:spPr>
      </p:pic>
      <p:sp>
        <p:nvSpPr>
          <p:cNvPr id="7" name="Прямоугольник 6">
            <a:hlinkClick r:id="rId5" action="ppaction://hlinksldjump"/>
          </p:cNvPr>
          <p:cNvSpPr/>
          <p:nvPr/>
        </p:nvSpPr>
        <p:spPr>
          <a:xfrm>
            <a:off x="7380312"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0" y="0"/>
            <a:ext cx="9175673" cy="6858000"/>
          </a:xfrm>
          <a:prstGeom prst="rect">
            <a:avLst/>
          </a:prstGeom>
          <a:noFill/>
        </p:spPr>
      </p:pic>
      <p:pic>
        <p:nvPicPr>
          <p:cNvPr id="1026" name="Picture 2" descr="https://spb.ideipodarkov.net/reimg/data/gifts/15/715x520/593415-2961.jpg"/>
          <p:cNvPicPr>
            <a:picLocks noChangeAspect="1" noChangeArrowheads="1"/>
          </p:cNvPicPr>
          <p:nvPr/>
        </p:nvPicPr>
        <p:blipFill>
          <a:blip r:embed="rId3" cstate="print"/>
          <a:srcRect/>
          <a:stretch>
            <a:fillRect/>
          </a:stretch>
        </p:blipFill>
        <p:spPr bwMode="auto">
          <a:xfrm>
            <a:off x="251520" y="4869160"/>
            <a:ext cx="1838176" cy="1838176"/>
          </a:xfrm>
          <a:prstGeom prst="rect">
            <a:avLst/>
          </a:prstGeom>
          <a:noFill/>
        </p:spPr>
      </p:pic>
      <p:sp>
        <p:nvSpPr>
          <p:cNvPr id="2" name="Прямоугольник 1"/>
          <p:cNvSpPr/>
          <p:nvPr/>
        </p:nvSpPr>
        <p:spPr>
          <a:xfrm>
            <a:off x="395536" y="764704"/>
            <a:ext cx="8424936" cy="5755422"/>
          </a:xfrm>
          <a:prstGeom prst="rect">
            <a:avLst/>
          </a:prstGeom>
        </p:spPr>
        <p:txBody>
          <a:bodyPr wrap="square">
            <a:spAutoFit/>
          </a:bodyPr>
          <a:lstStyle/>
          <a:p>
            <a:pPr algn="just"/>
            <a:r>
              <a:rPr lang="ru-RU" dirty="0" smtClean="0"/>
              <a:t>Но чаще других организуется «живой» кукольный театр в детском саду. Такую деятельность можно провести в качестве занятия по развитию речи, окружающему миру, изучению иностранного языка, а также во время досуга. Кроме того, постановка «живого» театра может быть посвящена какому-либо празднику, например, Масленице или Новому году.</a:t>
            </a:r>
          </a:p>
          <a:p>
            <a:pPr algn="just"/>
            <a:r>
              <a:rPr lang="ru-RU" dirty="0" smtClean="0"/>
              <a:t>Различают следующие виды описанной игровой деятельности: </a:t>
            </a:r>
            <a:r>
              <a:rPr lang="ru-RU" b="1" u="sng" dirty="0" smtClean="0"/>
              <a:t>театр масок,  театр кукол-великанов.</a:t>
            </a:r>
          </a:p>
          <a:p>
            <a:pPr lvl="1" algn="just"/>
            <a:r>
              <a:rPr lang="ru-RU" dirty="0" smtClean="0"/>
              <a:t>Последний проводится чаще всего как </a:t>
            </a:r>
            <a:r>
              <a:rPr lang="ru-RU" dirty="0" err="1" smtClean="0"/>
              <a:t>досуговая</a:t>
            </a:r>
            <a:r>
              <a:rPr lang="ru-RU" dirty="0" smtClean="0"/>
              <a:t> деятельность в ДОУ. Роли кукол-великанов выполняют либо взрослые, либо старшие дошкольники. Младшие дети могут выступать лишь в роли зрителей.</a:t>
            </a:r>
          </a:p>
          <a:p>
            <a:pPr lvl="1" algn="just"/>
            <a:endParaRPr lang="ru-RU" sz="800" dirty="0" smtClean="0"/>
          </a:p>
          <a:p>
            <a:pPr lvl="3" algn="just"/>
            <a:r>
              <a:rPr lang="ru-RU" dirty="0" smtClean="0"/>
              <a:t>Тогда, как театр масок подойдет для детей любого возраста. Даже самые маленькие воспитанники имеют возможность «перевоплотиться» в героя сказки. Педагог может предложить детям пересказать таким необычным образом полюбившуюся малышам историю или подготовить полноценное выступление для родителей.</a:t>
            </a:r>
          </a:p>
          <a:p>
            <a:pPr lvl="2" algn="just"/>
            <a:endParaRPr lang="ru-RU" sz="800" dirty="0" smtClean="0"/>
          </a:p>
          <a:p>
            <a:pPr lvl="4" algn="just"/>
            <a:r>
              <a:rPr lang="ru-RU" dirty="0" smtClean="0"/>
              <a:t>Изготовить маски для предстоящего спектакля дошкольники могут самостоятельно под руководством педагога, например, на занятиях по художественно-эстетическому развитию или во время </a:t>
            </a:r>
            <a:r>
              <a:rPr lang="ru-RU" dirty="0" err="1" smtClean="0"/>
              <a:t>досуговой</a:t>
            </a:r>
            <a:r>
              <a:rPr lang="ru-RU" dirty="0" smtClean="0"/>
              <a:t> деятельности.</a:t>
            </a:r>
            <a:endParaRPr lang="ru-RU" dirty="0"/>
          </a:p>
        </p:txBody>
      </p:sp>
      <p:sp>
        <p:nvSpPr>
          <p:cNvPr id="3" name="Прямоугольник 2"/>
          <p:cNvSpPr/>
          <p:nvPr/>
        </p:nvSpPr>
        <p:spPr>
          <a:xfrm>
            <a:off x="395536" y="260648"/>
            <a:ext cx="2373022" cy="369332"/>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lvl="0"/>
            <a:r>
              <a:rPr lang="ru-RU" b="1" dirty="0" smtClean="0">
                <a:solidFill>
                  <a:prstClr val="black"/>
                </a:solidFill>
              </a:rPr>
              <a:t>ТЕАТР ЖИВОЙ КУКЛЫ</a:t>
            </a:r>
          </a:p>
        </p:txBody>
      </p:sp>
      <p:sp>
        <p:nvSpPr>
          <p:cNvPr id="6" name="Прямоугольник 5">
            <a:hlinkClick r:id="rId4" action="ppaction://hlinksldjump"/>
          </p:cNvPr>
          <p:cNvSpPr/>
          <p:nvPr/>
        </p:nvSpPr>
        <p:spPr>
          <a:xfrm>
            <a:off x="7380312"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0" y="0"/>
            <a:ext cx="9175673" cy="6858000"/>
          </a:xfrm>
          <a:prstGeom prst="rect">
            <a:avLst/>
          </a:prstGeom>
          <a:noFill/>
        </p:spPr>
      </p:pic>
      <p:sp>
        <p:nvSpPr>
          <p:cNvPr id="2" name="Прямоугольник 1"/>
          <p:cNvSpPr/>
          <p:nvPr/>
        </p:nvSpPr>
        <p:spPr>
          <a:xfrm>
            <a:off x="107504" y="836712"/>
            <a:ext cx="8712968" cy="5755422"/>
          </a:xfrm>
          <a:prstGeom prst="rect">
            <a:avLst/>
          </a:prstGeom>
        </p:spPr>
        <p:txBody>
          <a:bodyPr wrap="square">
            <a:spAutoFit/>
          </a:bodyPr>
          <a:lstStyle/>
          <a:p>
            <a:pPr algn="just"/>
            <a:r>
              <a:rPr lang="ru-RU" sz="1600" dirty="0" smtClean="0"/>
              <a:t>Для того чтобы организовать театрализованную деятельность с дошкольниками, потребуются различные атрибуты, в том числе маски, куклы, декорации. Конечно, необходимый инвентарь можно приобрести в специализированных магазинах. Но, предложив малышам изготовить необходимый инвентарь для театрализации сказки, возможно не только разнообразить учебный процесс дошкольников, повысить мотивацию к трудовой деятельности, но и реализовать основные образовательные и воспитательные цели.</a:t>
            </a:r>
          </a:p>
          <a:p>
            <a:pPr lvl="2" algn="just"/>
            <a:r>
              <a:rPr lang="ru-RU" sz="1600" dirty="0" smtClean="0"/>
              <a:t>Из чего же можно сделать театр для дошкольников? Для большинства видов такой творческой деятельности необходима ширма для театра. В детском саду обычно имеется указанный инвентарь либо в игровой комнате, либо в музыкальном зале. Но в случае отсутствия ширмы необходимого размера — ее можно изготовить самостоятельно.</a:t>
            </a:r>
          </a:p>
          <a:p>
            <a:pPr lvl="3" algn="just"/>
            <a:r>
              <a:rPr lang="ru-RU" sz="1600" dirty="0" smtClean="0"/>
              <a:t>Самый простой способ сделать такой атрибут для театрализованной игры — натянуть в дверном проеме плотную ткань. В зависимости от того, какой вид деятельности предполагается проводить, в материале либо вырезается «окошко», либо делается отступ сверху для размещения персонажей.</a:t>
            </a:r>
          </a:p>
          <a:p>
            <a:pPr lvl="5" algn="just"/>
            <a:r>
              <a:rPr lang="ru-RU" sz="1600" dirty="0" smtClean="0">
                <a:solidFill>
                  <a:prstClr val="black"/>
                </a:solidFill>
              </a:rPr>
              <a:t>Чтобы организовать пальчиковый театр, понадобится ширма небольшого размера. Поэтому изготовить указанный атрибут можно из картонных коробок, на дне которых необходимо вырезать отверстие. Такую ширму затем необходимо эстетично оформить. Рекомендуется украшать коробку универсальными декорациями, чтобы не пришлось изготавливать новую ширму для каждой сказки отдельно. Так, можно оформить в виде лесной полянки, расположить «домик на опушке».</a:t>
            </a:r>
          </a:p>
          <a:p>
            <a:pPr lvl="1" algn="just"/>
            <a:endParaRPr lang="ru-RU" sz="1600" dirty="0" smtClean="0"/>
          </a:p>
        </p:txBody>
      </p:sp>
      <p:sp>
        <p:nvSpPr>
          <p:cNvPr id="3" name="Прямоугольник 2"/>
          <p:cNvSpPr/>
          <p:nvPr/>
        </p:nvSpPr>
        <p:spPr>
          <a:xfrm>
            <a:off x="179512" y="260648"/>
            <a:ext cx="4104456" cy="353943"/>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r>
              <a:rPr lang="ru-RU" sz="1700" b="1" dirty="0" smtClean="0">
                <a:solidFill>
                  <a:prstClr val="black"/>
                </a:solidFill>
              </a:rPr>
              <a:t>ШИРМА ДЛЯ ТЕАТРА СВОИМИ РУКАМИ</a:t>
            </a:r>
          </a:p>
        </p:txBody>
      </p:sp>
      <p:pic>
        <p:nvPicPr>
          <p:cNvPr id="4098" name="Picture 2" descr="http://moya-detka.ru/images/static.dochkisinochki.ru/upload/_catalog/55/0a/f7/GL000400857_001.jpg/"/>
          <p:cNvPicPr>
            <a:picLocks noChangeAspect="1" noChangeArrowheads="1"/>
          </p:cNvPicPr>
          <p:nvPr/>
        </p:nvPicPr>
        <p:blipFill>
          <a:blip r:embed="rId3" cstate="print"/>
          <a:srcRect/>
          <a:stretch>
            <a:fillRect/>
          </a:stretch>
        </p:blipFill>
        <p:spPr bwMode="auto">
          <a:xfrm>
            <a:off x="251520" y="4509120"/>
            <a:ext cx="1998588" cy="2141820"/>
          </a:xfrm>
          <a:prstGeom prst="rect">
            <a:avLst/>
          </a:prstGeom>
          <a:ln>
            <a:noFill/>
          </a:ln>
          <a:effectLst>
            <a:softEdge rad="112500"/>
          </a:effectLst>
        </p:spPr>
      </p:pic>
      <p:sp>
        <p:nvSpPr>
          <p:cNvPr id="6" name="Прямоугольник 5">
            <a:hlinkClick r:id="rId4" action="ppaction://hlinksldjump"/>
          </p:cNvPr>
          <p:cNvSpPr/>
          <p:nvPr/>
        </p:nvSpPr>
        <p:spPr>
          <a:xfrm>
            <a:off x="7452320" y="6309320"/>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0" y="0"/>
            <a:ext cx="9175673" cy="6858000"/>
          </a:xfrm>
          <a:prstGeom prst="rect">
            <a:avLst/>
          </a:prstGeom>
          <a:noFill/>
        </p:spPr>
      </p:pic>
      <p:sp>
        <p:nvSpPr>
          <p:cNvPr id="5" name="Прямоугольник 4"/>
          <p:cNvSpPr/>
          <p:nvPr/>
        </p:nvSpPr>
        <p:spPr>
          <a:xfrm>
            <a:off x="251520" y="692696"/>
            <a:ext cx="8352928" cy="2185214"/>
          </a:xfrm>
          <a:prstGeom prst="rect">
            <a:avLst/>
          </a:prstGeom>
        </p:spPr>
        <p:txBody>
          <a:bodyPr wrap="square">
            <a:spAutoFit/>
          </a:bodyPr>
          <a:lstStyle/>
          <a:p>
            <a:pPr algn="just"/>
            <a:r>
              <a:rPr lang="ru-RU" sz="1700" dirty="0" smtClean="0"/>
              <a:t>Дошкольникам очень нравится изготавливать самостоятельно из необычных материалов кукол-персонажей для театрализованных игр. Из чего же можно сделать такие атрибуты? Педагог, практикующий творческий подход в работе, способен изготовить фигурки из самых неожиданных материалов. Например, театр из бумаги — это самый простой и быстрый способ самодельного изготовления персонажей.</a:t>
            </a:r>
          </a:p>
          <a:p>
            <a:pPr algn="just"/>
            <a:r>
              <a:rPr lang="ru-RU" sz="1700" dirty="0" smtClean="0"/>
              <a:t>Также можно использовать деревянные палочки от мороженого, обклеив их фетром, фольгой, цветной самоклеящейся пленкой. Фото таких персонажей для театрализованной деятельности можно увидеть ниже</a:t>
            </a:r>
            <a:endParaRPr lang="ru-RU" sz="1700" dirty="0"/>
          </a:p>
        </p:txBody>
      </p:sp>
      <p:sp>
        <p:nvSpPr>
          <p:cNvPr id="6" name="Прямоугольник 5"/>
          <p:cNvSpPr/>
          <p:nvPr/>
        </p:nvSpPr>
        <p:spPr>
          <a:xfrm>
            <a:off x="323528" y="2852936"/>
            <a:ext cx="8424936" cy="3477875"/>
          </a:xfrm>
          <a:prstGeom prst="rect">
            <a:avLst/>
          </a:prstGeom>
        </p:spPr>
        <p:txBody>
          <a:bodyPr wrap="square">
            <a:spAutoFit/>
          </a:bodyPr>
          <a:lstStyle/>
          <a:p>
            <a:pPr lvl="1"/>
            <a:r>
              <a:rPr lang="ru-RU" sz="1600" b="1" dirty="0" smtClean="0"/>
              <a:t>Материалы для изготовления персонажей</a:t>
            </a:r>
          </a:p>
          <a:p>
            <a:pPr lvl="1" algn="just"/>
            <a:r>
              <a:rPr lang="ru-RU" sz="1700" dirty="0" smtClean="0"/>
              <a:t>Персонажей кукольного театра можно сделать :картона, сделав в нижней части два отверстия для пальцев; спичечных коробков; теннисных мячиков; надувных шаров;</a:t>
            </a:r>
          </a:p>
          <a:p>
            <a:pPr lvl="1" algn="just"/>
            <a:r>
              <a:rPr lang="ru-RU" sz="1700" dirty="0" smtClean="0"/>
              <a:t>одноразовой посуды: тарелок, стаканчиков, ложек; носка, варежки, перчатки; пластиковых бутылок; природного материала и др.</a:t>
            </a:r>
          </a:p>
          <a:p>
            <a:pPr lvl="4" algn="just"/>
            <a:r>
              <a:rPr lang="ru-RU" sz="1700" dirty="0" smtClean="0"/>
              <a:t>Таким образом, можно организовать разные виды театров в детском саду. Педагогу важно при планировании такой деятельности учитывать возрастные и индивидуальные особенности воспитанников, их интересы. Кроме того, необходимо не только правильно провести театрализованную игру, но и методически верно продумать подготовительный и заключительный этапы работы с детьми. От указанных факторов зависит эффективность педагогической работы с дошкольниками в целом.</a:t>
            </a:r>
            <a:endParaRPr lang="ru-RU" sz="1700" dirty="0"/>
          </a:p>
        </p:txBody>
      </p:sp>
      <p:sp>
        <p:nvSpPr>
          <p:cNvPr id="7" name="Прямоугольник 6"/>
          <p:cNvSpPr/>
          <p:nvPr/>
        </p:nvSpPr>
        <p:spPr>
          <a:xfrm>
            <a:off x="251520" y="188640"/>
            <a:ext cx="5400600" cy="36933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ru-RU" b="1" dirty="0" smtClean="0"/>
              <a:t>КУКЛЫ ДЛЯ ТЕАТРА ИЗ ПОДРУЧНЫХ МАТЕРИАЛОВ</a:t>
            </a:r>
          </a:p>
        </p:txBody>
      </p:sp>
      <p:pic>
        <p:nvPicPr>
          <p:cNvPr id="3074" name="Picture 2" descr="http://www.dumpaday.com/wp-content/uploads/2013/03/a-how-to-make-finger-puppets.jpg"/>
          <p:cNvPicPr>
            <a:picLocks noChangeAspect="1" noChangeArrowheads="1"/>
          </p:cNvPicPr>
          <p:nvPr/>
        </p:nvPicPr>
        <p:blipFill>
          <a:blip r:embed="rId3" cstate="print"/>
          <a:srcRect/>
          <a:stretch>
            <a:fillRect/>
          </a:stretch>
        </p:blipFill>
        <p:spPr bwMode="auto">
          <a:xfrm>
            <a:off x="304815" y="4293096"/>
            <a:ext cx="1860207" cy="1944216"/>
          </a:xfrm>
          <a:prstGeom prst="rect">
            <a:avLst/>
          </a:prstGeom>
          <a:noFill/>
        </p:spPr>
      </p:pic>
      <p:sp>
        <p:nvSpPr>
          <p:cNvPr id="8" name="Прямоугольник 7">
            <a:hlinkClick r:id="rId4" action="ppaction://hlinksldjump"/>
          </p:cNvPr>
          <p:cNvSpPr/>
          <p:nvPr/>
        </p:nvSpPr>
        <p:spPr>
          <a:xfrm>
            <a:off x="7380312"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s://www.motto.net.ua/old_site/img/textures/1283882679_C2E8EDF2E0E6EDFBE920F4EEED203835203835.jpg"/>
          <p:cNvPicPr>
            <a:picLocks noChangeAspect="1" noChangeArrowheads="1"/>
          </p:cNvPicPr>
          <p:nvPr/>
        </p:nvPicPr>
        <p:blipFill>
          <a:blip r:embed="rId2" cstate="print">
            <a:lum bright="20000" contrast="-10000"/>
          </a:blip>
          <a:srcRect/>
          <a:stretch>
            <a:fillRect/>
          </a:stretch>
        </p:blipFill>
        <p:spPr bwMode="auto">
          <a:xfrm>
            <a:off x="0" y="0"/>
            <a:ext cx="9175673" cy="6858000"/>
          </a:xfrm>
          <a:prstGeom prst="rect">
            <a:avLst/>
          </a:prstGeom>
          <a:noFill/>
        </p:spPr>
      </p:pic>
      <p:sp>
        <p:nvSpPr>
          <p:cNvPr id="2" name="Прямоугольник 1"/>
          <p:cNvSpPr/>
          <p:nvPr/>
        </p:nvSpPr>
        <p:spPr>
          <a:xfrm>
            <a:off x="251520" y="836712"/>
            <a:ext cx="8677472" cy="5386090"/>
          </a:xfrm>
          <a:prstGeom prst="rect">
            <a:avLst/>
          </a:prstGeom>
        </p:spPr>
        <p:txBody>
          <a:bodyPr wrap="square">
            <a:spAutoFit/>
          </a:bodyPr>
          <a:lstStyle/>
          <a:p>
            <a:pPr>
              <a:buFont typeface="Arial" pitchFamily="34" charset="0"/>
              <a:buChar char="•"/>
            </a:pPr>
            <a:r>
              <a:rPr lang="en-US" sz="1400" dirty="0" smtClean="0">
                <a:hlinkClick r:id="rId3"/>
              </a:rPr>
              <a:t>https://infourok.ru/konsultaciya-dlya-roditeley-znachenie-teatra-v-zhizni-rebenka-915722.html</a:t>
            </a:r>
            <a:endParaRPr lang="ru-RU" sz="1400" dirty="0" smtClean="0"/>
          </a:p>
          <a:p>
            <a:pPr>
              <a:buFont typeface="Arial" pitchFamily="34" charset="0"/>
              <a:buChar char="•"/>
            </a:pPr>
            <a:r>
              <a:rPr lang="en-US" sz="1400" dirty="0" smtClean="0">
                <a:hlinkClick r:id="rId4"/>
              </a:rPr>
              <a:t>http://doshkolnik.ru/teatr/10780-teatr.html</a:t>
            </a:r>
            <a:endParaRPr lang="ru-RU" sz="1400" dirty="0" smtClean="0"/>
          </a:p>
          <a:p>
            <a:pPr>
              <a:buFont typeface="Arial" pitchFamily="34" charset="0"/>
              <a:buChar char="•"/>
            </a:pPr>
            <a:r>
              <a:rPr lang="en-US" sz="1400" dirty="0" smtClean="0">
                <a:hlinkClick r:id="rId5"/>
              </a:rPr>
              <a:t>http://katyen.ucoz.ru/_ph/4/248872711.jpg</a:t>
            </a:r>
            <a:endParaRPr lang="ru-RU" sz="1400" dirty="0" smtClean="0"/>
          </a:p>
          <a:p>
            <a:pPr>
              <a:buFont typeface="Arial" pitchFamily="34" charset="0"/>
              <a:buChar char="•"/>
            </a:pPr>
            <a:r>
              <a:rPr lang="en-US" sz="1400" dirty="0" smtClean="0">
                <a:hlinkClick r:id="rId6"/>
              </a:rPr>
              <a:t>https://www.motto.net.ua/old_site/img/textures/1283882679_C2E8EDF2E0E6EDFBE920F4EEED203835203835.jpg</a:t>
            </a:r>
            <a:endParaRPr lang="ru-RU" sz="1400" dirty="0" smtClean="0"/>
          </a:p>
          <a:p>
            <a:pPr>
              <a:buFont typeface="Arial" pitchFamily="34" charset="0"/>
              <a:buChar char="•"/>
            </a:pPr>
            <a:r>
              <a:rPr lang="en-US" sz="1400" u="sng" dirty="0" smtClean="0"/>
              <a:t>https://yandex.ru/images/search?text=%D1%84%D0%BE%D0%BD%20%D1%82%D0%B5%D0%BA%D1%81%D1%82%D1%83%D1%80%D0%B0%20%D0%B2%D0%B8%D0%BD%D1%82%D0%B0%D0%B6&amp;img_url=http%3A%2F%2Fphoto-zhurnal.ru%2Fimages%2F978845_oboi-dlya-saita-vintazh.jpg&amp;pos=44&amp;rpt=simage&amp;lr=5</a:t>
            </a:r>
            <a:endParaRPr lang="ru-RU" sz="1400" u="sng" dirty="0" smtClean="0"/>
          </a:p>
          <a:p>
            <a:pPr>
              <a:buFont typeface="Arial" pitchFamily="34" charset="0"/>
              <a:buChar char="•"/>
            </a:pPr>
            <a:r>
              <a:rPr lang="en-US" sz="1400" dirty="0" smtClean="0">
                <a:hlinkClick r:id="rId7"/>
              </a:rPr>
              <a:t>http://atotarho12.narod.ru/clipart/m/mask/mask55.png</a:t>
            </a:r>
            <a:endParaRPr lang="ru-RU" sz="1400" dirty="0" smtClean="0"/>
          </a:p>
          <a:p>
            <a:pPr>
              <a:buFont typeface="Arial" pitchFamily="34" charset="0"/>
              <a:buChar char="•"/>
            </a:pPr>
            <a:r>
              <a:rPr lang="en-US" sz="1400" dirty="0" smtClean="0">
                <a:hlinkClick r:id="rId8"/>
              </a:rPr>
              <a:t>http://fb.ru/article/246862/vidyi-teatrov-v-detskom-sadu-i-atributyi-dlya-teatralizovannyih-igr</a:t>
            </a:r>
            <a:endParaRPr lang="ru-RU" sz="1400" dirty="0" smtClean="0"/>
          </a:p>
          <a:p>
            <a:pPr>
              <a:buFont typeface="Arial" pitchFamily="34" charset="0"/>
              <a:buChar char="•"/>
            </a:pPr>
            <a:r>
              <a:rPr lang="en-US" sz="1400" dirty="0" smtClean="0">
                <a:hlinkClick r:id="rId9"/>
              </a:rPr>
              <a:t>http://www.isachenko-na.ru/gallery/kak-sdelat-svoimi-rukami-nastolnyy-teatr-dlya-detskogo-sada-59663-large.jpg</a:t>
            </a:r>
            <a:endParaRPr lang="ru-RU" sz="1400" dirty="0" smtClean="0"/>
          </a:p>
          <a:p>
            <a:pPr>
              <a:buFont typeface="Arial" pitchFamily="34" charset="0"/>
              <a:buChar char="•"/>
            </a:pPr>
            <a:r>
              <a:rPr lang="en-US" sz="1400" dirty="0" smtClean="0">
                <a:hlinkClick r:id="rId10"/>
              </a:rPr>
              <a:t>http://dvorec.luninec.edu.by/be/sm.aspx?guid=24183</a:t>
            </a:r>
            <a:endParaRPr lang="ru-RU" sz="1400" dirty="0" smtClean="0"/>
          </a:p>
          <a:p>
            <a:pPr>
              <a:buFont typeface="Arial" pitchFamily="34" charset="0"/>
              <a:buChar char="•"/>
            </a:pPr>
            <a:r>
              <a:rPr lang="en-US" sz="1400" dirty="0" smtClean="0">
                <a:hlinkClick r:id="rId11"/>
              </a:rPr>
              <a:t>https://cdn5.imgbb.ru/user/139/1390243/201410/29eee37070c43b14ac33e529dd1e59f6.jpg</a:t>
            </a:r>
            <a:endParaRPr lang="ru-RU" sz="1400" dirty="0" smtClean="0"/>
          </a:p>
          <a:p>
            <a:pPr>
              <a:buFont typeface="Arial" pitchFamily="34" charset="0"/>
              <a:buChar char="•"/>
            </a:pPr>
            <a:r>
              <a:rPr lang="en-US" sz="1400" dirty="0" smtClean="0">
                <a:hlinkClick r:id="rId12"/>
              </a:rPr>
              <a:t>https://cs5.livemaster.ru/storage/f7/b4/754a3e38201f63a7914a8a5946ce--kukly-igrushki-palchikovyj-teatr-kolobok.jpg</a:t>
            </a:r>
            <a:endParaRPr lang="ru-RU" sz="1400" dirty="0" smtClean="0"/>
          </a:p>
          <a:p>
            <a:pPr>
              <a:buFont typeface="Arial" pitchFamily="34" charset="0"/>
              <a:buChar char="•"/>
            </a:pPr>
            <a:r>
              <a:rPr lang="en-US" sz="1400" dirty="0" smtClean="0">
                <a:hlinkClick r:id="rId13"/>
              </a:rPr>
              <a:t>https://cs1.livemaster.ru/storage/92/f6/d26b7f099bec11110745c7bfa839--posuda-teatr-na-lozhkah-zayushkina-izbushka.jpg</a:t>
            </a:r>
            <a:endParaRPr lang="ru-RU" sz="1400" dirty="0" smtClean="0"/>
          </a:p>
          <a:p>
            <a:pPr>
              <a:buFont typeface="Arial" pitchFamily="34" charset="0"/>
              <a:buChar char="•"/>
            </a:pPr>
            <a:r>
              <a:rPr lang="en-US" sz="1400" dirty="0" smtClean="0">
                <a:hlinkClick r:id="rId14"/>
              </a:rPr>
              <a:t>https://opt.detskoelukoshko.ru/wa-data/public/shop/products/95/27/22795/images/66957/66957.970.jpg</a:t>
            </a:r>
            <a:endParaRPr lang="ru-RU" sz="1400" dirty="0" smtClean="0"/>
          </a:p>
          <a:p>
            <a:pPr>
              <a:buFont typeface="Arial" pitchFamily="34" charset="0"/>
              <a:buChar char="•"/>
            </a:pPr>
            <a:r>
              <a:rPr lang="en-US" sz="1400" dirty="0" smtClean="0"/>
              <a:t>https://yandex.ru/images/search?p=4&amp;text=%D0%BA%D1%83%D0%BA%D0%BB%D1%8B%20%D0%BC%D0%B0%D1%80%D0%B8%D0%BE%D0%BD%D0%B5%D1%82%D0%BA%D0%B8&amp;img_url=https%3A%2F%2Fimg.alicdn.com%2Fbao%2Fuploaded%2Fi2%2F151622589%2FTB2r7SnepXXXXatXXXXXXXXXXXX_!!151622589.jpg_600x600.jpg&amp;pos=185&amp;rpt=</a:t>
            </a:r>
            <a:r>
              <a:rPr lang="en-US" sz="1400" dirty="0" err="1" smtClean="0"/>
              <a:t>simage&amp;lr</a:t>
            </a:r>
            <a:r>
              <a:rPr lang="en-US" sz="1400" dirty="0" smtClean="0"/>
              <a:t>=5</a:t>
            </a:r>
            <a:endParaRPr lang="ru-RU" sz="1400" dirty="0" smtClean="0"/>
          </a:p>
          <a:p>
            <a:pPr>
              <a:buFont typeface="Arial" pitchFamily="34" charset="0"/>
              <a:buChar char="•"/>
            </a:pPr>
            <a:r>
              <a:rPr lang="en-US" sz="1400" dirty="0" smtClean="0">
                <a:hlinkClick r:id="rId15"/>
              </a:rPr>
              <a:t>http://</a:t>
            </a:r>
            <a:r>
              <a:rPr lang="en-US" sz="1400" dirty="0" smtClean="0">
                <a:hlinkClick r:id="rId15"/>
              </a:rPr>
              <a:t>www.dumpaday.com/wp-content/uploads/2013/03/a-how-to-make-finger-puppets.jpg</a:t>
            </a:r>
            <a:endParaRPr lang="ru-RU" sz="1400" dirty="0" smtClean="0"/>
          </a:p>
          <a:p>
            <a:endParaRPr lang="ru-RU" dirty="0" smtClean="0"/>
          </a:p>
          <a:p>
            <a:endParaRPr lang="ru-RU" dirty="0"/>
          </a:p>
        </p:txBody>
      </p:sp>
      <p:sp>
        <p:nvSpPr>
          <p:cNvPr id="3" name="Прямоугольник 2">
            <a:hlinkClick r:id="rId16" action="ppaction://hlinksldjump"/>
          </p:cNvPr>
          <p:cNvSpPr/>
          <p:nvPr/>
        </p:nvSpPr>
        <p:spPr>
          <a:xfrm>
            <a:off x="7380312" y="6237312"/>
            <a:ext cx="1440160" cy="43204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НАЗАД</a:t>
            </a:r>
            <a:endParaRPr lang="ru-RU" sz="2000" b="1" dirty="0"/>
          </a:p>
        </p:txBody>
      </p:sp>
      <p:sp>
        <p:nvSpPr>
          <p:cNvPr id="5" name="Прямоугольник 4"/>
          <p:cNvSpPr/>
          <p:nvPr/>
        </p:nvSpPr>
        <p:spPr>
          <a:xfrm>
            <a:off x="251520" y="188640"/>
            <a:ext cx="3960440" cy="36933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ru-RU" b="1" dirty="0" smtClean="0"/>
              <a:t>ИСПОЛЬЗУЕМЫЕ ИНТЕРНЕТ-РЕСУРСЫ</a:t>
            </a:r>
            <a:endParaRPr lang="ru-RU" b="1"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298</TotalTime>
  <Words>1395</Words>
  <Application>Microsoft Office PowerPoint</Application>
  <PresentationFormat>Экран (4:3)</PresentationFormat>
  <Paragraphs>92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komp1</dc:creator>
  <cp:lastModifiedBy>komp1</cp:lastModifiedBy>
  <cp:revision>32</cp:revision>
  <dcterms:created xsi:type="dcterms:W3CDTF">2017-10-17T09:32:02Z</dcterms:created>
  <dcterms:modified xsi:type="dcterms:W3CDTF">2017-10-18T11:16:30Z</dcterms:modified>
</cp:coreProperties>
</file>